
<file path=[Content_Types].xml><?xml version="1.0" encoding="utf-8"?>
<Types xmlns="http://schemas.openxmlformats.org/package/2006/content-types">
  <Default Extension="jpeg" ContentType="image/jpeg"/>
  <Default Extension="jpg" ContentType="image/jpeg"/>
  <Default Extension="m4a" ContentType="audio/mp4"/>
  <Default Extension="mov" ContentType="video/quicktime"/>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7" r:id="rId3"/>
    <p:sldId id="258" r:id="rId4"/>
    <p:sldId id="259" r:id="rId5"/>
    <p:sldId id="260" r:id="rId6"/>
    <p:sldId id="264" r:id="rId7"/>
    <p:sldId id="263" r:id="rId8"/>
    <p:sldId id="265" r:id="rId9"/>
    <p:sldId id="267" r:id="rId10"/>
    <p:sldId id="266" r:id="rId11"/>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1C58"/>
    <a:srgbClr val="FFC65B"/>
    <a:srgbClr val="3CC0AC"/>
    <a:srgbClr val="8A43C5"/>
    <a:srgbClr val="F57550"/>
    <a:srgbClr val="FFCA64"/>
    <a:srgbClr val="3FC1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713" autoAdjust="0"/>
    <p:restoredTop sz="94660"/>
  </p:normalViewPr>
  <p:slideViewPr>
    <p:cSldViewPr snapToGrid="0">
      <p:cViewPr>
        <p:scale>
          <a:sx n="50" d="100"/>
          <a:sy n="50" d="100"/>
        </p:scale>
        <p:origin x="2352" y="14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svg>
</file>

<file path=ppt/media/image4.svg>
</file>

<file path=ppt/media/image5.png>
</file>

<file path=ppt/media/image6.png>
</file>

<file path=ppt/media/image7.svg>
</file>

<file path=ppt/media/image8.png>
</file>

<file path=ppt/media/image9.jpg>
</file>

<file path=ppt/media/media1.mp4>
</file>

<file path=ppt/media/media2.mov>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9EF91-452C-4628-B40E-D7EEA2BE1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a:extLst>
              <a:ext uri="{FF2B5EF4-FFF2-40B4-BE49-F238E27FC236}">
                <a16:creationId xmlns:a16="http://schemas.microsoft.com/office/drawing/2014/main" id="{3CC8FA99-6CB1-4A53-93AE-5A5D11B922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a:extLst>
              <a:ext uri="{FF2B5EF4-FFF2-40B4-BE49-F238E27FC236}">
                <a16:creationId xmlns:a16="http://schemas.microsoft.com/office/drawing/2014/main" id="{291EF3D0-08B5-4ED6-B8D5-14C8E5122FE7}"/>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FA53723B-FBC7-4656-AFF5-48EA22FEA841}"/>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3A15F40D-E324-4D7C-B50E-76F47065F670}"/>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3867893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E1246-8BA4-49F6-8907-29B0FF6FAFC1}"/>
              </a:ext>
            </a:extLst>
          </p:cNvPr>
          <p:cNvSpPr>
            <a:spLocks noGrp="1"/>
          </p:cNvSpPr>
          <p:nvPr>
            <p:ph type="title"/>
          </p:nvPr>
        </p:nvSpPr>
        <p:spPr/>
        <p:txBody>
          <a:bodyPr/>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766CB208-DE1E-4FF0-8262-F18E063B2F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DB123114-6FA6-4D2A-984C-3D8C26BB57A8}"/>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94F16EE8-792A-405F-B400-47AECF87FF2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E020FF35-8F9C-4A7A-9D89-ADEBA2615D44}"/>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3242370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78C960-3FD5-4567-989C-5890E399DA4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188AEA0D-7409-4E37-950E-FA11A2411B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C3F5A926-7FBF-4369-8522-511963D0FB6D}"/>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04911890-FA65-4ED4-AB15-B8120B5BC6C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92CF4B17-B8BE-481E-BF5E-C77EAE5090D4}"/>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417690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A295-0BB5-4B82-A41D-FA959A9D55D0}"/>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C9B30D24-D002-4CB5-BC6E-10D096C362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23981620-F29E-477E-A4F5-12811E3F34EE}"/>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8B255FB8-EE8B-4BAF-A7D5-EFBBDBEF579E}"/>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C1084C05-4F8E-42F0-ADE8-A21D9AD8E962}"/>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1051402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8CF8F-1759-4FB5-928D-E2B074ED70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a:extLst>
              <a:ext uri="{FF2B5EF4-FFF2-40B4-BE49-F238E27FC236}">
                <a16:creationId xmlns:a16="http://schemas.microsoft.com/office/drawing/2014/main" id="{31972B3D-8D48-4B68-83E0-4156AFE6B1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24409C-A790-425E-9F19-C1D100461A2B}"/>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73E85FAD-5C11-4349-BE0A-852323319B58}"/>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95C61CDE-E9D1-47A4-9654-81BC6B11B133}"/>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23497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808FA-BCE4-4F48-8754-8DBB7D4E42EA}"/>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EEB6DE72-D49C-4B66-9D8D-DF9F75C81B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a:extLst>
              <a:ext uri="{FF2B5EF4-FFF2-40B4-BE49-F238E27FC236}">
                <a16:creationId xmlns:a16="http://schemas.microsoft.com/office/drawing/2014/main" id="{9FC64DB5-C459-43D3-88BA-45E0E457D4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a:extLst>
              <a:ext uri="{FF2B5EF4-FFF2-40B4-BE49-F238E27FC236}">
                <a16:creationId xmlns:a16="http://schemas.microsoft.com/office/drawing/2014/main" id="{B0989261-176A-4549-B895-DFFE068518F9}"/>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6" name="Footer Placeholder 5">
            <a:extLst>
              <a:ext uri="{FF2B5EF4-FFF2-40B4-BE49-F238E27FC236}">
                <a16:creationId xmlns:a16="http://schemas.microsoft.com/office/drawing/2014/main" id="{AB3FD38E-4209-4EA1-BE54-4179576DB06F}"/>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F7AFE91A-8A22-4B80-83EA-AD3EBD439E28}"/>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2106732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44669-F69A-4EF5-BD3D-23E64D61542E}"/>
              </a:ext>
            </a:extLst>
          </p:cNvPr>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a:extLst>
              <a:ext uri="{FF2B5EF4-FFF2-40B4-BE49-F238E27FC236}">
                <a16:creationId xmlns:a16="http://schemas.microsoft.com/office/drawing/2014/main" id="{BF78D263-9E26-47F7-BDC3-F3C3856BF2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548B00-4FEB-4D29-A444-7885F58FB1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a:extLst>
              <a:ext uri="{FF2B5EF4-FFF2-40B4-BE49-F238E27FC236}">
                <a16:creationId xmlns:a16="http://schemas.microsoft.com/office/drawing/2014/main" id="{FBDEFA33-15B0-4F7E-87CE-2C7824D424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36F15B-D62F-4552-8693-F3BA47A7BC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a:extLst>
              <a:ext uri="{FF2B5EF4-FFF2-40B4-BE49-F238E27FC236}">
                <a16:creationId xmlns:a16="http://schemas.microsoft.com/office/drawing/2014/main" id="{CFB1D527-A9DE-411A-9316-8C7ADECD42A5}"/>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8" name="Footer Placeholder 7">
            <a:extLst>
              <a:ext uri="{FF2B5EF4-FFF2-40B4-BE49-F238E27FC236}">
                <a16:creationId xmlns:a16="http://schemas.microsoft.com/office/drawing/2014/main" id="{62298F0B-F0CB-4056-ABAE-54C8E628D254}"/>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F91868D4-F42F-4EF1-A461-23DAFE7159DF}"/>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378308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26F6-37A1-499C-A561-8AAB73535C22}"/>
              </a:ext>
            </a:extLst>
          </p:cNvPr>
          <p:cNvSpPr>
            <a:spLocks noGrp="1"/>
          </p:cNvSpPr>
          <p:nvPr>
            <p:ph type="title"/>
          </p:nvPr>
        </p:nvSpPr>
        <p:spPr/>
        <p:txBody>
          <a:bodyPr/>
          <a:lstStyle/>
          <a:p>
            <a:r>
              <a:rPr lang="en-US"/>
              <a:t>Click to edit Master title style</a:t>
            </a:r>
            <a:endParaRPr lang="pl-PL"/>
          </a:p>
        </p:txBody>
      </p:sp>
      <p:sp>
        <p:nvSpPr>
          <p:cNvPr id="3" name="Date Placeholder 2">
            <a:extLst>
              <a:ext uri="{FF2B5EF4-FFF2-40B4-BE49-F238E27FC236}">
                <a16:creationId xmlns:a16="http://schemas.microsoft.com/office/drawing/2014/main" id="{0FD0B413-6C1A-46BE-95AF-A8FD58A90EBC}"/>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4" name="Footer Placeholder 3">
            <a:extLst>
              <a:ext uri="{FF2B5EF4-FFF2-40B4-BE49-F238E27FC236}">
                <a16:creationId xmlns:a16="http://schemas.microsoft.com/office/drawing/2014/main" id="{A3E6905B-4C3C-49D6-AFCA-20571A1C8909}"/>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E226D530-EB0F-4263-87A8-A919E8C85040}"/>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2196731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24D095-975A-4B9B-B5CA-F194B0B4CC73}"/>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3" name="Footer Placeholder 2">
            <a:extLst>
              <a:ext uri="{FF2B5EF4-FFF2-40B4-BE49-F238E27FC236}">
                <a16:creationId xmlns:a16="http://schemas.microsoft.com/office/drawing/2014/main" id="{EBB0322D-004A-43F3-B72E-496A1AE01067}"/>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CB5965DE-8ABD-473D-8BFE-06934AE4B4BB}"/>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2509483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07F04-8617-4A60-BB64-499B8D94BF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a:extLst>
              <a:ext uri="{FF2B5EF4-FFF2-40B4-BE49-F238E27FC236}">
                <a16:creationId xmlns:a16="http://schemas.microsoft.com/office/drawing/2014/main" id="{1C5E35AF-9741-42DB-8991-C3928D51D4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a:extLst>
              <a:ext uri="{FF2B5EF4-FFF2-40B4-BE49-F238E27FC236}">
                <a16:creationId xmlns:a16="http://schemas.microsoft.com/office/drawing/2014/main" id="{BE3979BE-49CD-4625-80FC-E6D49B7D49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1D52F0-BE87-4653-8A18-F0375F54C7F6}"/>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6" name="Footer Placeholder 5">
            <a:extLst>
              <a:ext uri="{FF2B5EF4-FFF2-40B4-BE49-F238E27FC236}">
                <a16:creationId xmlns:a16="http://schemas.microsoft.com/office/drawing/2014/main" id="{B91911F6-1420-4C23-935D-558186F01775}"/>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5A379788-CD2A-4519-815D-5951BAE74BB3}"/>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608578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F3BB5-8CC5-4FB5-8B80-93E0B198B2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a:extLst>
              <a:ext uri="{FF2B5EF4-FFF2-40B4-BE49-F238E27FC236}">
                <a16:creationId xmlns:a16="http://schemas.microsoft.com/office/drawing/2014/main" id="{DC82559F-57D9-4EEF-A465-3D06990D63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1C95121C-2737-4684-9E97-7B0B0E644A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C4C78B-C9DD-43F8-831E-DEBC44D5600F}"/>
              </a:ext>
            </a:extLst>
          </p:cNvPr>
          <p:cNvSpPr>
            <a:spLocks noGrp="1"/>
          </p:cNvSpPr>
          <p:nvPr>
            <p:ph type="dt" sz="half" idx="10"/>
          </p:nvPr>
        </p:nvSpPr>
        <p:spPr/>
        <p:txBody>
          <a:bodyPr/>
          <a:lstStyle/>
          <a:p>
            <a:fld id="{A687B65E-450B-45C1-89DC-23C762BDFE67}" type="datetimeFigureOut">
              <a:rPr lang="pl-PL" smtClean="0"/>
              <a:t>09.05.2022</a:t>
            </a:fld>
            <a:endParaRPr lang="pl-PL"/>
          </a:p>
        </p:txBody>
      </p:sp>
      <p:sp>
        <p:nvSpPr>
          <p:cNvPr id="6" name="Footer Placeholder 5">
            <a:extLst>
              <a:ext uri="{FF2B5EF4-FFF2-40B4-BE49-F238E27FC236}">
                <a16:creationId xmlns:a16="http://schemas.microsoft.com/office/drawing/2014/main" id="{9B0E6E67-50CE-4097-9BE0-15E2DD561AAF}"/>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AE158EED-1B7C-487B-9EEE-1AD7546AC363}"/>
              </a:ext>
            </a:extLst>
          </p:cNvPr>
          <p:cNvSpPr>
            <a:spLocks noGrp="1"/>
          </p:cNvSpPr>
          <p:nvPr>
            <p:ph type="sldNum" sz="quarter" idx="12"/>
          </p:nvPr>
        </p:nvSpPr>
        <p:spPr/>
        <p:txBody>
          <a:bodyPr/>
          <a:lstStyle/>
          <a:p>
            <a:fld id="{1AC5D54D-12AA-4EC3-B262-A0AEDD2AEB0D}" type="slidenum">
              <a:rPr lang="pl-PL" smtClean="0"/>
              <a:t>‹#›</a:t>
            </a:fld>
            <a:endParaRPr lang="pl-PL"/>
          </a:p>
        </p:txBody>
      </p:sp>
    </p:spTree>
    <p:extLst>
      <p:ext uri="{BB962C8B-B14F-4D97-AF65-F5344CB8AC3E}">
        <p14:creationId xmlns:p14="http://schemas.microsoft.com/office/powerpoint/2010/main" val="1846037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29B4EC-A6EC-4358-927B-4BC3C6B02D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a:extLst>
              <a:ext uri="{FF2B5EF4-FFF2-40B4-BE49-F238E27FC236}">
                <a16:creationId xmlns:a16="http://schemas.microsoft.com/office/drawing/2014/main" id="{F96E539E-D109-4571-9C26-5675FF14AE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E8054F0F-502E-4F8E-98EF-149292A0CF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87B65E-450B-45C1-89DC-23C762BDFE67}" type="datetimeFigureOut">
              <a:rPr lang="pl-PL" smtClean="0"/>
              <a:t>09.05.2022</a:t>
            </a:fld>
            <a:endParaRPr lang="pl-PL"/>
          </a:p>
        </p:txBody>
      </p:sp>
      <p:sp>
        <p:nvSpPr>
          <p:cNvPr id="5" name="Footer Placeholder 4">
            <a:extLst>
              <a:ext uri="{FF2B5EF4-FFF2-40B4-BE49-F238E27FC236}">
                <a16:creationId xmlns:a16="http://schemas.microsoft.com/office/drawing/2014/main" id="{363DB9A2-2CDB-4CFC-ABE1-C4CB951D7B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D659B922-9A01-4A1B-AA69-9E2C47C774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C5D54D-12AA-4EC3-B262-A0AEDD2AEB0D}" type="slidenum">
              <a:rPr lang="pl-PL" smtClean="0"/>
              <a:t>‹#›</a:t>
            </a:fld>
            <a:endParaRPr lang="pl-PL"/>
          </a:p>
        </p:txBody>
      </p:sp>
    </p:spTree>
    <p:extLst>
      <p:ext uri="{BB962C8B-B14F-4D97-AF65-F5344CB8AC3E}">
        <p14:creationId xmlns:p14="http://schemas.microsoft.com/office/powerpoint/2010/main" val="34846420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2.xml"/><Relationship Id="rId7" Type="http://schemas.openxmlformats.org/officeDocument/2006/relationships/image" Target="../media/image31.sv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0.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image" Target="../media/image9.jpg"/><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svg"/><Relationship Id="rId3" Type="http://schemas.openxmlformats.org/officeDocument/2006/relationships/image" Target="../media/image14.svg"/><Relationship Id="rId7" Type="http://schemas.openxmlformats.org/officeDocument/2006/relationships/image" Target="../media/image18.svg"/><Relationship Id="rId12"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svg"/><Relationship Id="rId5" Type="http://schemas.openxmlformats.org/officeDocument/2006/relationships/image" Target="../media/image16.svg"/><Relationship Id="rId15" Type="http://schemas.openxmlformats.org/officeDocument/2006/relationships/image" Target="../media/image4.sv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svg"/><Relationship Id="rId1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Layout" Target="../slideLayouts/slideLayout2.xml"/><Relationship Id="rId7" Type="http://schemas.openxmlformats.org/officeDocument/2006/relationships/image" Target="../media/image26.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5.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slideLayout" Target="../slideLayouts/slideLayout2.xml"/><Relationship Id="rId7" Type="http://schemas.openxmlformats.org/officeDocument/2006/relationships/image" Target="../media/image25.pn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28.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slideLayout" Target="../slideLayouts/slideLayout2.xml"/><Relationship Id="rId7" Type="http://schemas.openxmlformats.org/officeDocument/2006/relationships/image" Target="../media/image30.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9.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31.sv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CA64"/>
        </a:solidFill>
        <a:effectLst/>
      </p:bgPr>
    </p:bg>
    <p:spTree>
      <p:nvGrpSpPr>
        <p:cNvPr id="1" name=""/>
        <p:cNvGrpSpPr/>
        <p:nvPr/>
      </p:nvGrpSpPr>
      <p:grpSpPr>
        <a:xfrm>
          <a:off x="0" y="0"/>
          <a:ext cx="0" cy="0"/>
          <a:chOff x="0" y="0"/>
          <a:chExt cx="0" cy="0"/>
        </a:xfrm>
      </p:grpSpPr>
      <p:pic>
        <p:nvPicPr>
          <p:cNvPr id="21" name="Graphic 20" descr="Room with laptops and chairs">
            <a:extLst>
              <a:ext uri="{FF2B5EF4-FFF2-40B4-BE49-F238E27FC236}">
                <a16:creationId xmlns:a16="http://schemas.microsoft.com/office/drawing/2014/main" id="{937CAE9E-9801-41EC-8B9A-613E1EE456A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540037" y="1332383"/>
            <a:ext cx="7454635" cy="4193233"/>
          </a:xfrm>
          <a:prstGeom prst="rect">
            <a:avLst/>
          </a:prstGeom>
        </p:spPr>
      </p:pic>
      <p:sp>
        <p:nvSpPr>
          <p:cNvPr id="25" name="TextBox 24">
            <a:extLst>
              <a:ext uri="{FF2B5EF4-FFF2-40B4-BE49-F238E27FC236}">
                <a16:creationId xmlns:a16="http://schemas.microsoft.com/office/drawing/2014/main" id="{2F7511E0-70E9-40D6-BB46-01FAB14A3453}"/>
              </a:ext>
            </a:extLst>
          </p:cNvPr>
          <p:cNvSpPr txBox="1"/>
          <p:nvPr/>
        </p:nvSpPr>
        <p:spPr>
          <a:xfrm>
            <a:off x="4927964" y="2340244"/>
            <a:ext cx="2536951" cy="646331"/>
          </a:xfrm>
          <a:prstGeom prst="rect">
            <a:avLst/>
          </a:prstGeom>
          <a:noFill/>
        </p:spPr>
        <p:txBody>
          <a:bodyPr wrap="square" rtlCol="0">
            <a:spAutoFit/>
          </a:bodyPr>
          <a:lstStyle/>
          <a:p>
            <a:pPr algn="r"/>
            <a:r>
              <a:rPr lang="ar-JO" sz="3600" b="1" dirty="0">
                <a:solidFill>
                  <a:srgbClr val="421C58"/>
                </a:solidFill>
                <a:latin typeface="Sakkal Majalla" panose="02000000000000000000" pitchFamily="2" charset="-78"/>
                <a:cs typeface="Sakkal Majalla" panose="02000000000000000000" pitchFamily="2" charset="-78"/>
              </a:rPr>
              <a:t>الألعاب اللغوية</a:t>
            </a:r>
            <a:endParaRPr lang="pl-PL" sz="2000" dirty="0">
              <a:solidFill>
                <a:srgbClr val="421C58"/>
              </a:solidFill>
              <a:latin typeface="Sakkal Majalla" panose="02000000000000000000" pitchFamily="2" charset="-78"/>
              <a:cs typeface="Sakkal Majalla" panose="02000000000000000000" pitchFamily="2" charset="-78"/>
            </a:endParaRPr>
          </a:p>
        </p:txBody>
      </p:sp>
      <p:sp>
        <p:nvSpPr>
          <p:cNvPr id="26" name="Isosceles Triangle 25">
            <a:extLst>
              <a:ext uri="{FF2B5EF4-FFF2-40B4-BE49-F238E27FC236}">
                <a16:creationId xmlns:a16="http://schemas.microsoft.com/office/drawing/2014/main" id="{C0A66D4C-3FBD-4E90-9382-B795354AA747}"/>
              </a:ext>
            </a:extLst>
          </p:cNvPr>
          <p:cNvSpPr/>
          <p:nvPr/>
        </p:nvSpPr>
        <p:spPr>
          <a:xfrm rot="13438515">
            <a:off x="541979" y="5830869"/>
            <a:ext cx="639623" cy="285123"/>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27" name="Isosceles Triangle 26">
            <a:extLst>
              <a:ext uri="{FF2B5EF4-FFF2-40B4-BE49-F238E27FC236}">
                <a16:creationId xmlns:a16="http://schemas.microsoft.com/office/drawing/2014/main" id="{9F0699FB-E850-4777-88C0-244F9CB8E58F}"/>
              </a:ext>
            </a:extLst>
          </p:cNvPr>
          <p:cNvSpPr/>
          <p:nvPr/>
        </p:nvSpPr>
        <p:spPr>
          <a:xfrm rot="13438515">
            <a:off x="657707" y="5822872"/>
            <a:ext cx="630032" cy="295214"/>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28" name="Graphic 27" descr="Star outline">
            <a:extLst>
              <a:ext uri="{FF2B5EF4-FFF2-40B4-BE49-F238E27FC236}">
                <a16:creationId xmlns:a16="http://schemas.microsoft.com/office/drawing/2014/main" id="{AA2E0A85-46F1-4B6A-B6AA-F7A057D50A3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6681" y="970553"/>
            <a:ext cx="257628" cy="257628"/>
          </a:xfrm>
          <a:prstGeom prst="rect">
            <a:avLst/>
          </a:prstGeom>
        </p:spPr>
      </p:pic>
      <p:pic>
        <p:nvPicPr>
          <p:cNvPr id="29" name="Graphic 28" descr="Star outline">
            <a:extLst>
              <a:ext uri="{FF2B5EF4-FFF2-40B4-BE49-F238E27FC236}">
                <a16:creationId xmlns:a16="http://schemas.microsoft.com/office/drawing/2014/main" id="{B3880CB3-4BAA-4BA6-A34C-0851C562510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44456" y="5490955"/>
            <a:ext cx="157823" cy="157823"/>
          </a:xfrm>
          <a:prstGeom prst="rect">
            <a:avLst/>
          </a:prstGeom>
        </p:spPr>
      </p:pic>
      <p:sp>
        <p:nvSpPr>
          <p:cNvPr id="30" name="Rectangle 29">
            <a:extLst>
              <a:ext uri="{FF2B5EF4-FFF2-40B4-BE49-F238E27FC236}">
                <a16:creationId xmlns:a16="http://schemas.microsoft.com/office/drawing/2014/main" id="{11B9B50E-5926-40D4-97E8-737E974D0EDF}"/>
              </a:ext>
            </a:extLst>
          </p:cNvPr>
          <p:cNvSpPr/>
          <p:nvPr/>
        </p:nvSpPr>
        <p:spPr>
          <a:xfrm rot="1249743">
            <a:off x="11482279" y="425744"/>
            <a:ext cx="258857" cy="269845"/>
          </a:xfrm>
          <a:prstGeom prst="rect">
            <a:avLst/>
          </a:prstGeom>
          <a:solidFill>
            <a:srgbClr val="8A43C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rgbClr val="F57550"/>
              </a:solidFill>
            </a:endParaRPr>
          </a:p>
        </p:txBody>
      </p:sp>
      <p:sp>
        <p:nvSpPr>
          <p:cNvPr id="32" name="Oval 31">
            <a:extLst>
              <a:ext uri="{FF2B5EF4-FFF2-40B4-BE49-F238E27FC236}">
                <a16:creationId xmlns:a16="http://schemas.microsoft.com/office/drawing/2014/main" id="{DA27CBFA-5F15-4D45-8627-843C0BA1141F}"/>
              </a:ext>
            </a:extLst>
          </p:cNvPr>
          <p:cNvSpPr/>
          <p:nvPr/>
        </p:nvSpPr>
        <p:spPr>
          <a:xfrm>
            <a:off x="81123" y="76939"/>
            <a:ext cx="1027341" cy="994470"/>
          </a:xfrm>
          <a:prstGeom prst="ellips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rgbClr val="7030A0"/>
              </a:solidFill>
            </a:endParaRPr>
          </a:p>
        </p:txBody>
      </p:sp>
      <p:sp>
        <p:nvSpPr>
          <p:cNvPr id="33" name="Oval 32">
            <a:extLst>
              <a:ext uri="{FF2B5EF4-FFF2-40B4-BE49-F238E27FC236}">
                <a16:creationId xmlns:a16="http://schemas.microsoft.com/office/drawing/2014/main" id="{4D29A18F-612E-45DE-AB18-1099A4CC41C2}"/>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 name="Oval 33">
            <a:extLst>
              <a:ext uri="{FF2B5EF4-FFF2-40B4-BE49-F238E27FC236}">
                <a16:creationId xmlns:a16="http://schemas.microsoft.com/office/drawing/2014/main" id="{7D8B18DA-64B3-45CD-A10D-B7819B11104A}"/>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35" name="Graphic 34" descr="Star outline">
            <a:extLst>
              <a:ext uri="{FF2B5EF4-FFF2-40B4-BE49-F238E27FC236}">
                <a16:creationId xmlns:a16="http://schemas.microsoft.com/office/drawing/2014/main" id="{9396A763-6974-48DE-AA45-D6162C1C9ED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453884" y="560666"/>
            <a:ext cx="157823" cy="157823"/>
          </a:xfrm>
          <a:prstGeom prst="rect">
            <a:avLst/>
          </a:prstGeom>
        </p:spPr>
      </p:pic>
      <p:pic>
        <p:nvPicPr>
          <p:cNvPr id="36" name="Graphic 35" descr="Star outline">
            <a:extLst>
              <a:ext uri="{FF2B5EF4-FFF2-40B4-BE49-F238E27FC236}">
                <a16:creationId xmlns:a16="http://schemas.microsoft.com/office/drawing/2014/main" id="{6D4396B0-5598-4797-9895-FF71724094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05885" y="4888612"/>
            <a:ext cx="157823" cy="157823"/>
          </a:xfrm>
          <a:prstGeom prst="rect">
            <a:avLst/>
          </a:prstGeom>
        </p:spPr>
      </p:pic>
      <p:pic>
        <p:nvPicPr>
          <p:cNvPr id="37" name="Graphic 36" descr="Star outline">
            <a:extLst>
              <a:ext uri="{FF2B5EF4-FFF2-40B4-BE49-F238E27FC236}">
                <a16:creationId xmlns:a16="http://schemas.microsoft.com/office/drawing/2014/main" id="{FED4B767-B8FD-4AD9-9FFF-2C36D1670E9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80399" y="860018"/>
            <a:ext cx="157823" cy="157823"/>
          </a:xfrm>
          <a:prstGeom prst="rect">
            <a:avLst/>
          </a:prstGeom>
        </p:spPr>
      </p:pic>
      <p:sp>
        <p:nvSpPr>
          <p:cNvPr id="38" name="Isosceles Triangle 37">
            <a:extLst>
              <a:ext uri="{FF2B5EF4-FFF2-40B4-BE49-F238E27FC236}">
                <a16:creationId xmlns:a16="http://schemas.microsoft.com/office/drawing/2014/main" id="{7FAACC37-8BDA-49B7-A2B5-BC6AC644B1D0}"/>
              </a:ext>
            </a:extLst>
          </p:cNvPr>
          <p:cNvSpPr/>
          <p:nvPr/>
        </p:nvSpPr>
        <p:spPr>
          <a:xfrm rot="398970">
            <a:off x="8690192" y="2383726"/>
            <a:ext cx="639623" cy="285123"/>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39" name="Isosceles Triangle 38">
            <a:extLst>
              <a:ext uri="{FF2B5EF4-FFF2-40B4-BE49-F238E27FC236}">
                <a16:creationId xmlns:a16="http://schemas.microsoft.com/office/drawing/2014/main" id="{03A5A5E3-0790-42EA-A795-B258C4949785}"/>
              </a:ext>
            </a:extLst>
          </p:cNvPr>
          <p:cNvSpPr/>
          <p:nvPr/>
        </p:nvSpPr>
        <p:spPr>
          <a:xfrm rot="398970">
            <a:off x="8805920" y="2375729"/>
            <a:ext cx="630032" cy="295214"/>
          </a:xfrm>
          <a:prstGeom prst="triangle">
            <a:avLst/>
          </a:prstGeom>
          <a:solidFill>
            <a:srgbClr val="7030A0"/>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40" name="Graphic 39" descr="Star outline">
            <a:extLst>
              <a:ext uri="{FF2B5EF4-FFF2-40B4-BE49-F238E27FC236}">
                <a16:creationId xmlns:a16="http://schemas.microsoft.com/office/drawing/2014/main" id="{9CFE24D7-B2DE-44C8-A350-96B111BFD93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6681" y="3429000"/>
            <a:ext cx="157823" cy="157823"/>
          </a:xfrm>
          <a:prstGeom prst="rect">
            <a:avLst/>
          </a:prstGeom>
        </p:spPr>
      </p:pic>
    </p:spTree>
    <p:extLst>
      <p:ext uri="{BB962C8B-B14F-4D97-AF65-F5344CB8AC3E}">
        <p14:creationId xmlns:p14="http://schemas.microsoft.com/office/powerpoint/2010/main" val="21236375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7550"/>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1BC6DCA-409B-4446-8BA6-F1C45A62A14E}"/>
              </a:ext>
            </a:extLst>
          </p:cNvPr>
          <p:cNvSpPr txBox="1"/>
          <p:nvPr/>
        </p:nvSpPr>
        <p:spPr>
          <a:xfrm>
            <a:off x="5128145" y="215821"/>
            <a:ext cx="2373130" cy="707886"/>
          </a:xfrm>
          <a:prstGeom prst="rect">
            <a:avLst/>
          </a:prstGeom>
          <a:noFill/>
        </p:spPr>
        <p:txBody>
          <a:bodyPr wrap="square" rtlCol="0">
            <a:spAutoFit/>
          </a:bodyPr>
          <a:lstStyle/>
          <a:p>
            <a:pPr algn="r"/>
            <a:r>
              <a:rPr lang="ar-JO" sz="4000" b="1" dirty="0">
                <a:solidFill>
                  <a:srgbClr val="421C58"/>
                </a:solidFill>
                <a:latin typeface="Sakkal Majalla" panose="02000000000000000000" pitchFamily="2" charset="-78"/>
                <a:cs typeface="Sakkal Majalla" panose="02000000000000000000" pitchFamily="2" charset="-78"/>
              </a:rPr>
              <a:t>أعضاء الفريــق</a:t>
            </a:r>
            <a:endParaRPr lang="pl-PL" sz="2400" dirty="0">
              <a:solidFill>
                <a:srgbClr val="421C58"/>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195208" y="6044523"/>
            <a:ext cx="864496" cy="507556"/>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314141" y="6028585"/>
            <a:ext cx="851534" cy="525520"/>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9988" y="2059613"/>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44456" y="5490955"/>
            <a:ext cx="157823" cy="157823"/>
          </a:xfrm>
          <a:prstGeom prst="rect">
            <a:avLst/>
          </a:prstGeom>
        </p:spPr>
      </p:pic>
      <p:sp>
        <p:nvSpPr>
          <p:cNvPr id="2" name="Oval 1">
            <a:extLst>
              <a:ext uri="{FF2B5EF4-FFF2-40B4-BE49-F238E27FC236}">
                <a16:creationId xmlns:a16="http://schemas.microsoft.com/office/drawing/2014/main" id="{6A27028D-79E2-41C3-9345-F2359FC9469F}"/>
              </a:ext>
            </a:extLst>
          </p:cNvPr>
          <p:cNvSpPr/>
          <p:nvPr/>
        </p:nvSpPr>
        <p:spPr>
          <a:xfrm>
            <a:off x="81123" y="76939"/>
            <a:ext cx="1027341" cy="994470"/>
          </a:xfrm>
          <a:prstGeom prst="ellipse">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 name="Oval 20">
            <a:extLst>
              <a:ext uri="{FF2B5EF4-FFF2-40B4-BE49-F238E27FC236}">
                <a16:creationId xmlns:a16="http://schemas.microsoft.com/office/drawing/2014/main" id="{12B2D878-D7B0-4EF5-95CB-E50171EA3716}"/>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 name="Oval 22">
            <a:extLst>
              <a:ext uri="{FF2B5EF4-FFF2-40B4-BE49-F238E27FC236}">
                <a16:creationId xmlns:a16="http://schemas.microsoft.com/office/drawing/2014/main" id="{0CD8ABDC-ADDF-4025-92A0-0EC107EF2FCC}"/>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TextBox 29">
            <a:extLst>
              <a:ext uri="{FF2B5EF4-FFF2-40B4-BE49-F238E27FC236}">
                <a16:creationId xmlns:a16="http://schemas.microsoft.com/office/drawing/2014/main" id="{76D72426-0B80-487C-8B74-A3C460230F96}"/>
              </a:ext>
            </a:extLst>
          </p:cNvPr>
          <p:cNvSpPr txBox="1"/>
          <p:nvPr/>
        </p:nvSpPr>
        <p:spPr>
          <a:xfrm>
            <a:off x="8401238" y="1176005"/>
            <a:ext cx="2057806" cy="584775"/>
          </a:xfrm>
          <a:prstGeom prst="rect">
            <a:avLst/>
          </a:prstGeom>
          <a:noFill/>
        </p:spPr>
        <p:txBody>
          <a:bodyPr wrap="square" rtlCol="0">
            <a:spAutoFit/>
          </a:bodyPr>
          <a:lstStyle/>
          <a:p>
            <a:pPr algn="r"/>
            <a:r>
              <a:rPr lang="ar-JO" sz="3200" b="1" i="0" u="none" strike="noStrike" dirty="0">
                <a:solidFill>
                  <a:schemeClr val="bg1"/>
                </a:solidFill>
                <a:effectLst/>
                <a:latin typeface="Sakkal Majalla" panose="02000000000000000000" pitchFamily="2" charset="-78"/>
                <a:cs typeface="Sakkal Majalla" panose="02000000000000000000" pitchFamily="2" charset="-78"/>
              </a:rPr>
              <a:t>فرح عطيّة:</a:t>
            </a:r>
            <a:endParaRPr lang="pl-PL" dirty="0">
              <a:solidFill>
                <a:schemeClr val="bg1"/>
              </a:solidFill>
              <a:latin typeface="Sakkal Majalla" panose="02000000000000000000" pitchFamily="2" charset="-78"/>
              <a:cs typeface="Sakkal Majalla" panose="02000000000000000000" pitchFamily="2" charset="-78"/>
            </a:endParaRPr>
          </a:p>
        </p:txBody>
      </p:sp>
      <p:sp>
        <p:nvSpPr>
          <p:cNvPr id="31" name="TextBox 30">
            <a:extLst>
              <a:ext uri="{FF2B5EF4-FFF2-40B4-BE49-F238E27FC236}">
                <a16:creationId xmlns:a16="http://schemas.microsoft.com/office/drawing/2014/main" id="{B7BFD6AD-68C4-4B0F-BD79-C7637B492243}"/>
              </a:ext>
            </a:extLst>
          </p:cNvPr>
          <p:cNvSpPr txBox="1"/>
          <p:nvPr/>
        </p:nvSpPr>
        <p:spPr>
          <a:xfrm>
            <a:off x="5860104" y="1822336"/>
            <a:ext cx="4598260" cy="461665"/>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متخصصة في برمجة تطبيقات الأندرويد.</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34" name="Rectangle 33">
            <a:extLst>
              <a:ext uri="{FF2B5EF4-FFF2-40B4-BE49-F238E27FC236}">
                <a16:creationId xmlns:a16="http://schemas.microsoft.com/office/drawing/2014/main" id="{43716821-4C3A-42C5-A33E-82FF47D0CF5D}"/>
              </a:ext>
            </a:extLst>
          </p:cNvPr>
          <p:cNvSpPr/>
          <p:nvPr/>
        </p:nvSpPr>
        <p:spPr>
          <a:xfrm rot="1249743">
            <a:off x="10891532" y="1226459"/>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953A51B-D8F0-4500-8C4B-7D640A6E01C7}"/>
              </a:ext>
            </a:extLst>
          </p:cNvPr>
          <p:cNvSpPr/>
          <p:nvPr/>
        </p:nvSpPr>
        <p:spPr>
          <a:xfrm rot="1249743">
            <a:off x="10793082" y="1298486"/>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5" name="Graphic 44" descr="Star outline">
            <a:extLst>
              <a:ext uri="{FF2B5EF4-FFF2-40B4-BE49-F238E27FC236}">
                <a16:creationId xmlns:a16="http://schemas.microsoft.com/office/drawing/2014/main" id="{8073F36D-279A-4ED3-9B9C-9034F0A8C60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3834" y="5490955"/>
            <a:ext cx="157823" cy="157823"/>
          </a:xfrm>
          <a:prstGeom prst="rect">
            <a:avLst/>
          </a:prstGeom>
        </p:spPr>
      </p:pic>
      <p:sp>
        <p:nvSpPr>
          <p:cNvPr id="6" name="Rectangle: Rounded Corners 5">
            <a:extLst>
              <a:ext uri="{FF2B5EF4-FFF2-40B4-BE49-F238E27FC236}">
                <a16:creationId xmlns:a16="http://schemas.microsoft.com/office/drawing/2014/main" id="{2B09E7FA-BA21-4049-8FDC-6E2290575C28}"/>
              </a:ext>
            </a:extLst>
          </p:cNvPr>
          <p:cNvSpPr/>
          <p:nvPr/>
        </p:nvSpPr>
        <p:spPr>
          <a:xfrm>
            <a:off x="2334480" y="1760780"/>
            <a:ext cx="2912566" cy="3887998"/>
          </a:xfrm>
          <a:prstGeom prst="roundRect">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 name="Rectangle: Rounded Corners 21">
            <a:extLst>
              <a:ext uri="{FF2B5EF4-FFF2-40B4-BE49-F238E27FC236}">
                <a16:creationId xmlns:a16="http://schemas.microsoft.com/office/drawing/2014/main" id="{C9FA05A7-FD81-4238-B322-C5E3AB479E09}"/>
              </a:ext>
            </a:extLst>
          </p:cNvPr>
          <p:cNvSpPr/>
          <p:nvPr/>
        </p:nvSpPr>
        <p:spPr>
          <a:xfrm>
            <a:off x="2481006" y="1681868"/>
            <a:ext cx="2912566" cy="3887998"/>
          </a:xfrm>
          <a:custGeom>
            <a:avLst/>
            <a:gdLst>
              <a:gd name="connsiteX0" fmla="*/ 0 w 2912566"/>
              <a:gd name="connsiteY0" fmla="*/ 485437 h 3887998"/>
              <a:gd name="connsiteX1" fmla="*/ 485437 w 2912566"/>
              <a:gd name="connsiteY1" fmla="*/ 0 h 3887998"/>
              <a:gd name="connsiteX2" fmla="*/ 970860 w 2912566"/>
              <a:gd name="connsiteY2" fmla="*/ 0 h 3887998"/>
              <a:gd name="connsiteX3" fmla="*/ 1417449 w 2912566"/>
              <a:gd name="connsiteY3" fmla="*/ 0 h 3887998"/>
              <a:gd name="connsiteX4" fmla="*/ 1883455 w 2912566"/>
              <a:gd name="connsiteY4" fmla="*/ 0 h 3887998"/>
              <a:gd name="connsiteX5" fmla="*/ 2427129 w 2912566"/>
              <a:gd name="connsiteY5" fmla="*/ 0 h 3887998"/>
              <a:gd name="connsiteX6" fmla="*/ 2912566 w 2912566"/>
              <a:gd name="connsiteY6" fmla="*/ 485437 h 3887998"/>
              <a:gd name="connsiteX7" fmla="*/ 2912566 w 2912566"/>
              <a:gd name="connsiteY7" fmla="*/ 1068862 h 3887998"/>
              <a:gd name="connsiteX8" fmla="*/ 2912566 w 2912566"/>
              <a:gd name="connsiteY8" fmla="*/ 1710629 h 3887998"/>
              <a:gd name="connsiteX9" fmla="*/ 2912566 w 2912566"/>
              <a:gd name="connsiteY9" fmla="*/ 2235711 h 3887998"/>
              <a:gd name="connsiteX10" fmla="*/ 2912566 w 2912566"/>
              <a:gd name="connsiteY10" fmla="*/ 2877479 h 3887998"/>
              <a:gd name="connsiteX11" fmla="*/ 2912566 w 2912566"/>
              <a:gd name="connsiteY11" fmla="*/ 3402561 h 3887998"/>
              <a:gd name="connsiteX12" fmla="*/ 2427129 w 2912566"/>
              <a:gd name="connsiteY12" fmla="*/ 3887998 h 3887998"/>
              <a:gd name="connsiteX13" fmla="*/ 1902872 w 2912566"/>
              <a:gd name="connsiteY13" fmla="*/ 3887998 h 3887998"/>
              <a:gd name="connsiteX14" fmla="*/ 1398032 w 2912566"/>
              <a:gd name="connsiteY14" fmla="*/ 3887998 h 3887998"/>
              <a:gd name="connsiteX15" fmla="*/ 951443 w 2912566"/>
              <a:gd name="connsiteY15" fmla="*/ 3887998 h 3887998"/>
              <a:gd name="connsiteX16" fmla="*/ 485437 w 2912566"/>
              <a:gd name="connsiteY16" fmla="*/ 3887998 h 3887998"/>
              <a:gd name="connsiteX17" fmla="*/ 0 w 2912566"/>
              <a:gd name="connsiteY17" fmla="*/ 3402561 h 3887998"/>
              <a:gd name="connsiteX18" fmla="*/ 0 w 2912566"/>
              <a:gd name="connsiteY18" fmla="*/ 2760794 h 3887998"/>
              <a:gd name="connsiteX19" fmla="*/ 0 w 2912566"/>
              <a:gd name="connsiteY19" fmla="*/ 2206540 h 3887998"/>
              <a:gd name="connsiteX20" fmla="*/ 0 w 2912566"/>
              <a:gd name="connsiteY20" fmla="*/ 1593944 h 3887998"/>
              <a:gd name="connsiteX21" fmla="*/ 0 w 2912566"/>
              <a:gd name="connsiteY21" fmla="*/ 1098033 h 3887998"/>
              <a:gd name="connsiteX22" fmla="*/ 0 w 2912566"/>
              <a:gd name="connsiteY22" fmla="*/ 485437 h 388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2566" h="3887998" extrusionOk="0">
                <a:moveTo>
                  <a:pt x="0" y="485437"/>
                </a:moveTo>
                <a:cubicBezTo>
                  <a:pt x="63337" y="246322"/>
                  <a:pt x="221781" y="35171"/>
                  <a:pt x="485437" y="0"/>
                </a:cubicBezTo>
                <a:cubicBezTo>
                  <a:pt x="643952" y="-40063"/>
                  <a:pt x="774575" y="44826"/>
                  <a:pt x="970860" y="0"/>
                </a:cubicBezTo>
                <a:cubicBezTo>
                  <a:pt x="1167145" y="-44826"/>
                  <a:pt x="1307828" y="13195"/>
                  <a:pt x="1417449" y="0"/>
                </a:cubicBezTo>
                <a:cubicBezTo>
                  <a:pt x="1527070" y="-13195"/>
                  <a:pt x="1725325" y="43219"/>
                  <a:pt x="1883455" y="0"/>
                </a:cubicBezTo>
                <a:cubicBezTo>
                  <a:pt x="2041585" y="-43219"/>
                  <a:pt x="2162131" y="57063"/>
                  <a:pt x="2427129" y="0"/>
                </a:cubicBezTo>
                <a:cubicBezTo>
                  <a:pt x="2709764" y="-12044"/>
                  <a:pt x="2912262" y="205623"/>
                  <a:pt x="2912566" y="485437"/>
                </a:cubicBezTo>
                <a:cubicBezTo>
                  <a:pt x="2951653" y="735481"/>
                  <a:pt x="2904848" y="844615"/>
                  <a:pt x="2912566" y="1068862"/>
                </a:cubicBezTo>
                <a:cubicBezTo>
                  <a:pt x="2920284" y="1293109"/>
                  <a:pt x="2889026" y="1457865"/>
                  <a:pt x="2912566" y="1710629"/>
                </a:cubicBezTo>
                <a:cubicBezTo>
                  <a:pt x="2936106" y="1963393"/>
                  <a:pt x="2876922" y="2026686"/>
                  <a:pt x="2912566" y="2235711"/>
                </a:cubicBezTo>
                <a:cubicBezTo>
                  <a:pt x="2948210" y="2444736"/>
                  <a:pt x="2894220" y="2740611"/>
                  <a:pt x="2912566" y="2877479"/>
                </a:cubicBezTo>
                <a:cubicBezTo>
                  <a:pt x="2930912" y="3014347"/>
                  <a:pt x="2873294" y="3140384"/>
                  <a:pt x="2912566" y="3402561"/>
                </a:cubicBezTo>
                <a:cubicBezTo>
                  <a:pt x="2938310" y="3598553"/>
                  <a:pt x="2699656" y="3960718"/>
                  <a:pt x="2427129" y="3887998"/>
                </a:cubicBezTo>
                <a:cubicBezTo>
                  <a:pt x="2238224" y="3945853"/>
                  <a:pt x="2042062" y="3865092"/>
                  <a:pt x="1902872" y="3887998"/>
                </a:cubicBezTo>
                <a:cubicBezTo>
                  <a:pt x="1763682" y="3910904"/>
                  <a:pt x="1629634" y="3834365"/>
                  <a:pt x="1398032" y="3887998"/>
                </a:cubicBezTo>
                <a:cubicBezTo>
                  <a:pt x="1166430" y="3941631"/>
                  <a:pt x="1167840" y="3865610"/>
                  <a:pt x="951443" y="3887998"/>
                </a:cubicBezTo>
                <a:cubicBezTo>
                  <a:pt x="735046" y="3910386"/>
                  <a:pt x="716591" y="3882272"/>
                  <a:pt x="485437" y="3887998"/>
                </a:cubicBezTo>
                <a:cubicBezTo>
                  <a:pt x="227044" y="3889689"/>
                  <a:pt x="-20394" y="3690955"/>
                  <a:pt x="0" y="3402561"/>
                </a:cubicBezTo>
                <a:cubicBezTo>
                  <a:pt x="-56138" y="3098762"/>
                  <a:pt x="16574" y="2892752"/>
                  <a:pt x="0" y="2760794"/>
                </a:cubicBezTo>
                <a:cubicBezTo>
                  <a:pt x="-16574" y="2628836"/>
                  <a:pt x="32807" y="2402837"/>
                  <a:pt x="0" y="2206540"/>
                </a:cubicBezTo>
                <a:cubicBezTo>
                  <a:pt x="-32807" y="2010243"/>
                  <a:pt x="12401" y="1853256"/>
                  <a:pt x="0" y="1593944"/>
                </a:cubicBezTo>
                <a:cubicBezTo>
                  <a:pt x="-12401" y="1334632"/>
                  <a:pt x="23368" y="1262357"/>
                  <a:pt x="0" y="1098033"/>
                </a:cubicBezTo>
                <a:cubicBezTo>
                  <a:pt x="-23368" y="933709"/>
                  <a:pt x="6506" y="695182"/>
                  <a:pt x="0" y="485437"/>
                </a:cubicBezTo>
                <a:close/>
              </a:path>
            </a:pathLst>
          </a:custGeom>
          <a:noFill/>
          <a:ln>
            <a:solidFill>
              <a:schemeClr val="tx1"/>
            </a:solidFill>
            <a:extLst>
              <a:ext uri="{C807C97D-BFC1-408E-A445-0C87EB9F89A2}">
                <ask:lineSketchStyleProps xmlns:ask="http://schemas.microsoft.com/office/drawing/2018/sketchyshapes" sd="1475949727">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 name="TextBox 23">
            <a:extLst>
              <a:ext uri="{FF2B5EF4-FFF2-40B4-BE49-F238E27FC236}">
                <a16:creationId xmlns:a16="http://schemas.microsoft.com/office/drawing/2014/main" id="{D50DE843-7CB3-47E9-A33F-93D02529BF92}"/>
              </a:ext>
            </a:extLst>
          </p:cNvPr>
          <p:cNvSpPr txBox="1"/>
          <p:nvPr/>
        </p:nvSpPr>
        <p:spPr>
          <a:xfrm>
            <a:off x="3062200" y="2738600"/>
            <a:ext cx="1750178" cy="1015663"/>
          </a:xfrm>
          <a:prstGeom prst="rect">
            <a:avLst/>
          </a:prstGeom>
          <a:noFill/>
        </p:spPr>
        <p:txBody>
          <a:bodyPr wrap="square" rtlCol="0">
            <a:spAutoFit/>
          </a:bodyPr>
          <a:lstStyle/>
          <a:p>
            <a:pPr algn="ctr"/>
            <a:r>
              <a:rPr lang="ar-JO" sz="6000" dirty="0">
                <a:solidFill>
                  <a:srgbClr val="421C58"/>
                </a:solidFill>
                <a:latin typeface="Andalus" panose="02020603050405020304" pitchFamily="18" charset="-78"/>
                <a:cs typeface="Andalus" panose="02020603050405020304" pitchFamily="18" charset="-78"/>
              </a:rPr>
              <a:t>فرح</a:t>
            </a:r>
            <a:endParaRPr lang="pl-PL" sz="6000" dirty="0">
              <a:solidFill>
                <a:srgbClr val="421C58"/>
              </a:solidFill>
              <a:latin typeface="Andalus" panose="02020603050405020304" pitchFamily="18" charset="-78"/>
              <a:cs typeface="Andalus" panose="02020603050405020304" pitchFamily="18" charset="-78"/>
            </a:endParaRPr>
          </a:p>
        </p:txBody>
      </p:sp>
      <p:pic>
        <p:nvPicPr>
          <p:cNvPr id="9" name="Graphic 8" descr="Podcast with solid fill">
            <a:extLst>
              <a:ext uri="{FF2B5EF4-FFF2-40B4-BE49-F238E27FC236}">
                <a16:creationId xmlns:a16="http://schemas.microsoft.com/office/drawing/2014/main" id="{1BF8B6CF-9993-47F3-821D-DB4120C4AA5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480089" y="3521824"/>
            <a:ext cx="914400" cy="914400"/>
          </a:xfrm>
          <a:prstGeom prst="rect">
            <a:avLst/>
          </a:prstGeom>
        </p:spPr>
      </p:pic>
      <p:pic>
        <p:nvPicPr>
          <p:cNvPr id="3" name="Voice 006-1">
            <a:hlinkClick r:id="" action="ppaction://media"/>
            <a:extLst>
              <a:ext uri="{FF2B5EF4-FFF2-40B4-BE49-F238E27FC236}">
                <a16:creationId xmlns:a16="http://schemas.microsoft.com/office/drawing/2014/main" id="{8959A4C7-3089-4826-9D54-7F09546C732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757400" y="4871332"/>
            <a:ext cx="609600" cy="609600"/>
          </a:xfrm>
          <a:prstGeom prst="rect">
            <a:avLst/>
          </a:prstGeom>
        </p:spPr>
      </p:pic>
    </p:spTree>
    <p:extLst>
      <p:ext uri="{BB962C8B-B14F-4D97-AF65-F5344CB8AC3E}">
        <p14:creationId xmlns:p14="http://schemas.microsoft.com/office/powerpoint/2010/main" val="21416274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 presetClass="mediacall" presetSubtype="0" fill="hold" nodeType="withEffect">
                                  <p:stCondLst>
                                    <p:cond delay="0"/>
                                  </p:stCondLst>
                                  <p:childTnLst>
                                    <p:cmd type="call" cmd="playFrom(0.0)">
                                      <p:cBhvr>
                                        <p:cTn id="12" dur="172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3"/>
                </p:tgtEl>
              </p:cMediaNode>
            </p:audio>
          </p:childTnLst>
        </p:cTn>
      </p:par>
    </p:tnLst>
    <p:bldLst>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A43C5"/>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B21CF3A-5F1A-476D-8668-5DEA7C235F60}"/>
              </a:ext>
            </a:extLst>
          </p:cNvPr>
          <p:cNvSpPr/>
          <p:nvPr/>
        </p:nvSpPr>
        <p:spPr>
          <a:xfrm rot="1249743">
            <a:off x="11420041" y="1133607"/>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Rectangle 5">
            <a:extLst>
              <a:ext uri="{FF2B5EF4-FFF2-40B4-BE49-F238E27FC236}">
                <a16:creationId xmlns:a16="http://schemas.microsoft.com/office/drawing/2014/main" id="{DF459287-6CC1-4CB9-98D0-52F527C7BF64}"/>
              </a:ext>
            </a:extLst>
          </p:cNvPr>
          <p:cNvSpPr/>
          <p:nvPr/>
        </p:nvSpPr>
        <p:spPr>
          <a:xfrm rot="1249743">
            <a:off x="11321591" y="1205634"/>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8" name="TextBox 7">
            <a:extLst>
              <a:ext uri="{FF2B5EF4-FFF2-40B4-BE49-F238E27FC236}">
                <a16:creationId xmlns:a16="http://schemas.microsoft.com/office/drawing/2014/main" id="{71BC6DCA-409B-4446-8BA6-F1C45A62A14E}"/>
              </a:ext>
            </a:extLst>
          </p:cNvPr>
          <p:cNvSpPr txBox="1"/>
          <p:nvPr/>
        </p:nvSpPr>
        <p:spPr>
          <a:xfrm>
            <a:off x="9324010" y="1092048"/>
            <a:ext cx="1467406" cy="646331"/>
          </a:xfrm>
          <a:prstGeom prst="rect">
            <a:avLst/>
          </a:prstGeom>
          <a:noFill/>
        </p:spPr>
        <p:txBody>
          <a:bodyPr wrap="square" rtlCol="0">
            <a:spAutoFit/>
          </a:bodyPr>
          <a:lstStyle/>
          <a:p>
            <a:pPr algn="r"/>
            <a:r>
              <a:rPr lang="ar-JO" sz="3600" b="1" i="0" u="none" strike="noStrike" dirty="0">
                <a:solidFill>
                  <a:srgbClr val="FFCA64"/>
                </a:solidFill>
                <a:effectLst/>
                <a:latin typeface="Sakkal Majalla" panose="02000000000000000000" pitchFamily="2" charset="-78"/>
                <a:cs typeface="Sakkal Majalla" panose="02000000000000000000" pitchFamily="2" charset="-78"/>
              </a:rPr>
              <a:t>المجال</a:t>
            </a:r>
            <a:endParaRPr lang="pl-PL" sz="2000" dirty="0">
              <a:solidFill>
                <a:srgbClr val="FFCA64"/>
              </a:solidFill>
              <a:latin typeface="Sakkal Majalla" panose="02000000000000000000" pitchFamily="2" charset="-78"/>
              <a:cs typeface="Sakkal Majalla" panose="02000000000000000000" pitchFamily="2" charset="-78"/>
            </a:endParaRPr>
          </a:p>
        </p:txBody>
      </p:sp>
      <p:sp>
        <p:nvSpPr>
          <p:cNvPr id="10" name="TextBox 9">
            <a:extLst>
              <a:ext uri="{FF2B5EF4-FFF2-40B4-BE49-F238E27FC236}">
                <a16:creationId xmlns:a16="http://schemas.microsoft.com/office/drawing/2014/main" id="{4BB7D85C-79A9-47E1-A232-5A4AA8A46E27}"/>
              </a:ext>
            </a:extLst>
          </p:cNvPr>
          <p:cNvSpPr txBox="1"/>
          <p:nvPr/>
        </p:nvSpPr>
        <p:spPr>
          <a:xfrm>
            <a:off x="2322286" y="1767226"/>
            <a:ext cx="8469811" cy="584775"/>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إثراء المفردات اللغوية، إثراء التراكيب، أي مجال آخر يعزز الجوانب اللغوية لدى الطفل.</a:t>
            </a:r>
            <a:r>
              <a:rPr lang="ar-JO" sz="3200" b="1" i="0" u="none" strike="noStrike" dirty="0">
                <a:solidFill>
                  <a:schemeClr val="bg1"/>
                </a:solidFill>
                <a:effectLst/>
                <a:latin typeface="Sakkal Majalla" panose="02000000000000000000" pitchFamily="2" charset="-78"/>
                <a:cs typeface="Sakkal Majalla" panose="02000000000000000000" pitchFamily="2" charset="-78"/>
              </a:rPr>
              <a:t> </a:t>
            </a:r>
            <a:endParaRPr lang="ar-JO" sz="2400" b="0" dirty="0">
              <a:solidFill>
                <a:schemeClr val="bg1"/>
              </a:solidFill>
              <a:effectLst/>
              <a:latin typeface="Sakkal Majalla" panose="02000000000000000000" pitchFamily="2" charset="-78"/>
              <a:cs typeface="Sakkal Majalla" panose="02000000000000000000" pitchFamily="2" charset="-78"/>
            </a:endParaRPr>
          </a:p>
        </p:txBody>
      </p:sp>
      <p:sp>
        <p:nvSpPr>
          <p:cNvPr id="11" name="TextBox 10">
            <a:extLst>
              <a:ext uri="{FF2B5EF4-FFF2-40B4-BE49-F238E27FC236}">
                <a16:creationId xmlns:a16="http://schemas.microsoft.com/office/drawing/2014/main" id="{452ACDF1-52CA-4D27-8FBE-6A0E2B1F7979}"/>
              </a:ext>
            </a:extLst>
          </p:cNvPr>
          <p:cNvSpPr txBox="1"/>
          <p:nvPr/>
        </p:nvSpPr>
        <p:spPr>
          <a:xfrm>
            <a:off x="8734291" y="3096123"/>
            <a:ext cx="2057806" cy="646331"/>
          </a:xfrm>
          <a:prstGeom prst="rect">
            <a:avLst/>
          </a:prstGeom>
          <a:noFill/>
        </p:spPr>
        <p:txBody>
          <a:bodyPr wrap="square" rtlCol="0">
            <a:spAutoFit/>
          </a:bodyPr>
          <a:lstStyle/>
          <a:p>
            <a:pPr algn="r"/>
            <a:r>
              <a:rPr lang="ar-JO" sz="3600" b="1" i="0" u="none" strike="noStrike" dirty="0">
                <a:solidFill>
                  <a:srgbClr val="FFCA64"/>
                </a:solidFill>
                <a:effectLst/>
                <a:latin typeface="Sakkal Majalla" panose="02000000000000000000" pitchFamily="2" charset="-78"/>
                <a:cs typeface="Sakkal Majalla" panose="02000000000000000000" pitchFamily="2" charset="-78"/>
              </a:rPr>
              <a:t>المسارات</a:t>
            </a:r>
            <a:endParaRPr lang="pl-PL" sz="2000" dirty="0">
              <a:solidFill>
                <a:srgbClr val="FFCA64"/>
              </a:solidFill>
              <a:latin typeface="Sakkal Majalla" panose="02000000000000000000" pitchFamily="2" charset="-78"/>
              <a:cs typeface="Sakkal Majalla" panose="02000000000000000000" pitchFamily="2" charset="-78"/>
            </a:endParaRPr>
          </a:p>
        </p:txBody>
      </p:sp>
      <p:sp>
        <p:nvSpPr>
          <p:cNvPr id="12" name="TextBox 11">
            <a:extLst>
              <a:ext uri="{FF2B5EF4-FFF2-40B4-BE49-F238E27FC236}">
                <a16:creationId xmlns:a16="http://schemas.microsoft.com/office/drawing/2014/main" id="{368901C1-A23B-4F31-BC13-8CD3722D38A7}"/>
              </a:ext>
            </a:extLst>
          </p:cNvPr>
          <p:cNvSpPr txBox="1"/>
          <p:nvPr/>
        </p:nvSpPr>
        <p:spPr>
          <a:xfrm>
            <a:off x="7183890" y="3742454"/>
            <a:ext cx="3607526" cy="1200329"/>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المسار الأول:  للناطقين باللغة العربية.</a:t>
            </a:r>
            <a:endParaRPr lang="en-US" sz="2400" b="1" dirty="0">
              <a:solidFill>
                <a:schemeClr val="bg1"/>
              </a:solidFill>
              <a:latin typeface="Sakkal Majalla" panose="02000000000000000000" pitchFamily="2" charset="-78"/>
              <a:cs typeface="Sakkal Majalla" panose="02000000000000000000" pitchFamily="2" charset="-78"/>
            </a:endParaRPr>
          </a:p>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المسار الثاني:  لغير الناطقين باللغة العربية.</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15" name="TextBox 14">
            <a:extLst>
              <a:ext uri="{FF2B5EF4-FFF2-40B4-BE49-F238E27FC236}">
                <a16:creationId xmlns:a16="http://schemas.microsoft.com/office/drawing/2014/main" id="{FEB6BE59-5DD4-4719-BC24-5015A84FBD34}"/>
              </a:ext>
            </a:extLst>
          </p:cNvPr>
          <p:cNvSpPr txBox="1"/>
          <p:nvPr/>
        </p:nvSpPr>
        <p:spPr>
          <a:xfrm>
            <a:off x="3629981" y="3034370"/>
            <a:ext cx="2057806" cy="646331"/>
          </a:xfrm>
          <a:prstGeom prst="rect">
            <a:avLst/>
          </a:prstGeom>
          <a:noFill/>
        </p:spPr>
        <p:txBody>
          <a:bodyPr wrap="square" rtlCol="0">
            <a:spAutoFit/>
          </a:bodyPr>
          <a:lstStyle/>
          <a:p>
            <a:pPr algn="r"/>
            <a:r>
              <a:rPr lang="ar-JO" sz="3600" b="1" i="0" u="none" strike="noStrike" dirty="0">
                <a:solidFill>
                  <a:srgbClr val="FFCA64"/>
                </a:solidFill>
                <a:effectLst/>
                <a:latin typeface="Sakkal Majalla" panose="02000000000000000000" pitchFamily="2" charset="-78"/>
                <a:cs typeface="Sakkal Majalla" panose="02000000000000000000" pitchFamily="2" charset="-78"/>
              </a:rPr>
              <a:t>الهدف</a:t>
            </a:r>
            <a:endParaRPr lang="pl-PL" sz="2000" dirty="0">
              <a:solidFill>
                <a:srgbClr val="FFCA64"/>
              </a:solidFill>
              <a:latin typeface="Sakkal Majalla" panose="02000000000000000000" pitchFamily="2" charset="-78"/>
              <a:cs typeface="Sakkal Majalla" panose="02000000000000000000" pitchFamily="2" charset="-78"/>
            </a:endParaRPr>
          </a:p>
        </p:txBody>
      </p:sp>
      <p:sp>
        <p:nvSpPr>
          <p:cNvPr id="16" name="TextBox 15">
            <a:extLst>
              <a:ext uri="{FF2B5EF4-FFF2-40B4-BE49-F238E27FC236}">
                <a16:creationId xmlns:a16="http://schemas.microsoft.com/office/drawing/2014/main" id="{01A8FCED-F13B-4889-BDB2-11CACA284F14}"/>
              </a:ext>
            </a:extLst>
          </p:cNvPr>
          <p:cNvSpPr txBox="1"/>
          <p:nvPr/>
        </p:nvSpPr>
        <p:spPr>
          <a:xfrm>
            <a:off x="150271" y="3699751"/>
            <a:ext cx="5537516" cy="1200329"/>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تدريس اللغات لأجل جعل المحتوى المقدم في التطبيق موثوق فيه، مبني على أساس قوي قابل للتطوير و سوف يتبع المعيار الأوروبي العالمي (</a:t>
            </a:r>
            <a:r>
              <a:rPr lang="pl-PL" sz="2400" b="1" i="0" u="none" strike="noStrike" dirty="0">
                <a:solidFill>
                  <a:schemeClr val="bg1"/>
                </a:solidFill>
                <a:effectLst/>
                <a:latin typeface="Sakkal Majalla" panose="02000000000000000000" pitchFamily="2" charset="-78"/>
                <a:cs typeface="Sakkal Majalla" panose="02000000000000000000" pitchFamily="2" charset="-78"/>
              </a:rPr>
              <a:t>CEFRL</a:t>
            </a:r>
            <a:r>
              <a:rPr lang="ar-JO" sz="2400" b="1" i="0" u="none" strike="noStrike" dirty="0">
                <a:solidFill>
                  <a:schemeClr val="bg1"/>
                </a:solidFill>
                <a:effectLst/>
                <a:latin typeface="Sakkal Majalla" panose="02000000000000000000" pitchFamily="2" charset="-78"/>
                <a:cs typeface="Sakkal Majalla" panose="02000000000000000000" pitchFamily="2" charset="-78"/>
              </a:rPr>
              <a:t>)</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963165" y="6424491"/>
            <a:ext cx="248902" cy="157349"/>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1076502" y="6422415"/>
            <a:ext cx="245170" cy="162918"/>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6681" y="970553"/>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44456" y="5490955"/>
            <a:ext cx="157823" cy="157823"/>
          </a:xfrm>
          <a:prstGeom prst="rect">
            <a:avLst/>
          </a:prstGeom>
        </p:spPr>
      </p:pic>
      <p:pic>
        <p:nvPicPr>
          <p:cNvPr id="22" name="Picture 21" descr="Shape&#10;&#10;Description automatically generated with medium confidence">
            <a:extLst>
              <a:ext uri="{FF2B5EF4-FFF2-40B4-BE49-F238E27FC236}">
                <a16:creationId xmlns:a16="http://schemas.microsoft.com/office/drawing/2014/main" id="{B9A7CB0D-41A1-4E01-802E-DCACB2895840}"/>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589481" y="797813"/>
            <a:ext cx="494055" cy="430368"/>
          </a:xfrm>
          <a:prstGeom prst="rect">
            <a:avLst/>
          </a:prstGeom>
          <a:effectLst>
            <a:outerShdw blurRad="50800" dist="50800" dir="5400000" algn="ctr" rotWithShape="0">
              <a:schemeClr val="accent4">
                <a:lumMod val="20000"/>
                <a:lumOff val="80000"/>
              </a:schemeClr>
            </a:outerShdw>
          </a:effectLst>
        </p:spPr>
      </p:pic>
      <p:sp>
        <p:nvSpPr>
          <p:cNvPr id="25" name="Rectangle 24">
            <a:extLst>
              <a:ext uri="{FF2B5EF4-FFF2-40B4-BE49-F238E27FC236}">
                <a16:creationId xmlns:a16="http://schemas.microsoft.com/office/drawing/2014/main" id="{3C49A16B-44F6-4C05-AD11-C3E23A955E11}"/>
              </a:ext>
            </a:extLst>
          </p:cNvPr>
          <p:cNvSpPr/>
          <p:nvPr/>
        </p:nvSpPr>
        <p:spPr>
          <a:xfrm rot="1249743">
            <a:off x="11259211" y="3133327"/>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 name="Rectangle 25">
            <a:extLst>
              <a:ext uri="{FF2B5EF4-FFF2-40B4-BE49-F238E27FC236}">
                <a16:creationId xmlns:a16="http://schemas.microsoft.com/office/drawing/2014/main" id="{93E07FF5-4E5C-426F-A00F-0260E252B281}"/>
              </a:ext>
            </a:extLst>
          </p:cNvPr>
          <p:cNvSpPr/>
          <p:nvPr/>
        </p:nvSpPr>
        <p:spPr>
          <a:xfrm rot="1249743">
            <a:off x="11160761" y="3205354"/>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Rectangle 26">
            <a:extLst>
              <a:ext uri="{FF2B5EF4-FFF2-40B4-BE49-F238E27FC236}">
                <a16:creationId xmlns:a16="http://schemas.microsoft.com/office/drawing/2014/main" id="{521E1D5F-8EE9-43C8-A2FC-A75D346F0BC6}"/>
              </a:ext>
            </a:extLst>
          </p:cNvPr>
          <p:cNvSpPr/>
          <p:nvPr/>
        </p:nvSpPr>
        <p:spPr>
          <a:xfrm rot="1249743">
            <a:off x="5878450" y="3133328"/>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 name="Rectangle 27">
            <a:extLst>
              <a:ext uri="{FF2B5EF4-FFF2-40B4-BE49-F238E27FC236}">
                <a16:creationId xmlns:a16="http://schemas.microsoft.com/office/drawing/2014/main" id="{FA397510-45BA-4C78-98E3-9D042B1EB667}"/>
              </a:ext>
            </a:extLst>
          </p:cNvPr>
          <p:cNvSpPr/>
          <p:nvPr/>
        </p:nvSpPr>
        <p:spPr>
          <a:xfrm rot="1249743">
            <a:off x="5780000" y="3205355"/>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10555847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2"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65B"/>
        </a:solid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785BA38F-327E-473E-8A48-62614C1AF0B0}"/>
              </a:ext>
            </a:extLst>
          </p:cNvPr>
          <p:cNvSpPr/>
          <p:nvPr/>
        </p:nvSpPr>
        <p:spPr>
          <a:xfrm>
            <a:off x="3495014" y="2949028"/>
            <a:ext cx="5201971" cy="1015999"/>
          </a:xfrm>
          <a:prstGeom prst="roundRect">
            <a:avLst/>
          </a:prstGeom>
          <a:solidFill>
            <a:srgbClr val="8A43C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JO" sz="2800" b="1" i="0" u="none" strike="noStrike" dirty="0">
                <a:solidFill>
                  <a:schemeClr val="bg1"/>
                </a:solidFill>
                <a:effectLst/>
                <a:latin typeface="Sakkal Majalla" panose="02000000000000000000" pitchFamily="2" charset="-78"/>
                <a:cs typeface="Sakkal Majalla" panose="02000000000000000000" pitchFamily="2" charset="-78"/>
              </a:rPr>
              <a:t>مشاكل </a:t>
            </a:r>
            <a:r>
              <a:rPr lang="ar-JO" sz="2800" b="1" dirty="0">
                <a:solidFill>
                  <a:schemeClr val="bg1"/>
                </a:solidFill>
                <a:latin typeface="Sakkal Majalla" panose="02000000000000000000" pitchFamily="2" charset="-78"/>
                <a:cs typeface="Sakkal Majalla" panose="02000000000000000000" pitchFamily="2" charset="-78"/>
              </a:rPr>
              <a:t>ت</a:t>
            </a:r>
            <a:r>
              <a:rPr lang="ar-JO" sz="2800" b="1" i="0" u="none" strike="noStrike" dirty="0">
                <a:solidFill>
                  <a:schemeClr val="bg1"/>
                </a:solidFill>
                <a:effectLst/>
                <a:latin typeface="Sakkal Majalla" panose="02000000000000000000" pitchFamily="2" charset="-78"/>
                <a:cs typeface="Sakkal Majalla" panose="02000000000000000000" pitchFamily="2" charset="-78"/>
              </a:rPr>
              <a:t>طبيقات تعليم اللغة العربية لتعليم الأطفال الناطقين وغير الناطقين باللغة العربية</a:t>
            </a:r>
            <a:endParaRPr lang="pl-PL" sz="2800" dirty="0"/>
          </a:p>
        </p:txBody>
      </p:sp>
      <p:sp>
        <p:nvSpPr>
          <p:cNvPr id="17" name="TextBox 16">
            <a:extLst>
              <a:ext uri="{FF2B5EF4-FFF2-40B4-BE49-F238E27FC236}">
                <a16:creationId xmlns:a16="http://schemas.microsoft.com/office/drawing/2014/main" id="{035C6BDA-78F7-495D-B555-E688BDAB81A0}"/>
              </a:ext>
            </a:extLst>
          </p:cNvPr>
          <p:cNvSpPr txBox="1"/>
          <p:nvPr/>
        </p:nvSpPr>
        <p:spPr>
          <a:xfrm>
            <a:off x="2060144" y="826938"/>
            <a:ext cx="3193145" cy="954107"/>
          </a:xfrm>
          <a:prstGeom prst="rect">
            <a:avLst/>
          </a:prstGeom>
          <a:noFill/>
        </p:spPr>
        <p:txBody>
          <a:bodyPr wrap="square">
            <a:spAutoFit/>
          </a:bodyPr>
          <a:lstStyle/>
          <a:p>
            <a:pPr algn="ctr"/>
            <a:r>
              <a:rPr lang="ar-JO" sz="2800" b="1" i="0" u="none" strike="noStrike" dirty="0">
                <a:solidFill>
                  <a:schemeClr val="bg1"/>
                </a:solidFill>
                <a:effectLst/>
                <a:latin typeface="Sakkal Majalla" panose="02000000000000000000" pitchFamily="2" charset="-78"/>
                <a:cs typeface="Sakkal Majalla" panose="02000000000000000000" pitchFamily="2" charset="-78"/>
              </a:rPr>
              <a:t>لا تستند إلى معيار عالمي </a:t>
            </a:r>
            <a:r>
              <a:rPr lang="ar-JO" sz="2800" b="1" dirty="0">
                <a:solidFill>
                  <a:schemeClr val="bg1"/>
                </a:solidFill>
                <a:latin typeface="Sakkal Majalla" panose="02000000000000000000" pitchFamily="2" charset="-78"/>
                <a:cs typeface="Sakkal Majalla" panose="02000000000000000000" pitchFamily="2" charset="-78"/>
              </a:rPr>
              <a:t>(</a:t>
            </a:r>
            <a:r>
              <a:rPr lang="ar-JO" sz="2800" b="1" i="0" u="none" strike="noStrike" dirty="0">
                <a:solidFill>
                  <a:schemeClr val="bg1"/>
                </a:solidFill>
                <a:effectLst/>
                <a:latin typeface="Sakkal Majalla" panose="02000000000000000000" pitchFamily="2" charset="-78"/>
                <a:cs typeface="Sakkal Majalla" panose="02000000000000000000" pitchFamily="2" charset="-78"/>
              </a:rPr>
              <a:t>غياب المنهجية </a:t>
            </a:r>
            <a:r>
              <a:rPr lang="ar-JO" sz="2800" b="1" dirty="0">
                <a:solidFill>
                  <a:schemeClr val="bg1"/>
                </a:solidFill>
                <a:latin typeface="Sakkal Majalla" panose="02000000000000000000" pitchFamily="2" charset="-78"/>
                <a:cs typeface="Sakkal Majalla" panose="02000000000000000000" pitchFamily="2" charset="-78"/>
              </a:rPr>
              <a:t>)</a:t>
            </a:r>
            <a:endParaRPr lang="pl-PL" sz="2800" dirty="0"/>
          </a:p>
        </p:txBody>
      </p:sp>
      <p:sp>
        <p:nvSpPr>
          <p:cNvPr id="18" name="TextBox 17">
            <a:extLst>
              <a:ext uri="{FF2B5EF4-FFF2-40B4-BE49-F238E27FC236}">
                <a16:creationId xmlns:a16="http://schemas.microsoft.com/office/drawing/2014/main" id="{45839FE4-6B52-4891-8BC9-AD5903E67C8F}"/>
              </a:ext>
            </a:extLst>
          </p:cNvPr>
          <p:cNvSpPr txBox="1"/>
          <p:nvPr/>
        </p:nvSpPr>
        <p:spPr>
          <a:xfrm>
            <a:off x="468456" y="3679853"/>
            <a:ext cx="2326280" cy="1815882"/>
          </a:xfrm>
          <a:prstGeom prst="rect">
            <a:avLst/>
          </a:prstGeom>
          <a:noFill/>
        </p:spPr>
        <p:txBody>
          <a:bodyPr wrap="square">
            <a:spAutoFit/>
          </a:bodyPr>
          <a:lstStyle/>
          <a:p>
            <a:pPr algn="ctr"/>
            <a:r>
              <a:rPr lang="ar-JO" sz="2800" b="1" i="0" u="none" strike="noStrike" dirty="0">
                <a:solidFill>
                  <a:schemeClr val="bg1"/>
                </a:solidFill>
                <a:effectLst/>
                <a:latin typeface="Sakkal Majalla" panose="02000000000000000000" pitchFamily="2" charset="-78"/>
                <a:cs typeface="Sakkal Majalla" panose="02000000000000000000" pitchFamily="2" charset="-78"/>
              </a:rPr>
              <a:t>اجتهادات فردية يخلط فيها الأسهل والأصعب في ذات المستوى</a:t>
            </a:r>
            <a:endParaRPr lang="pl-PL" sz="2800" dirty="0"/>
          </a:p>
        </p:txBody>
      </p:sp>
      <p:sp>
        <p:nvSpPr>
          <p:cNvPr id="19" name="TextBox 18">
            <a:extLst>
              <a:ext uri="{FF2B5EF4-FFF2-40B4-BE49-F238E27FC236}">
                <a16:creationId xmlns:a16="http://schemas.microsoft.com/office/drawing/2014/main" id="{8ED25920-A909-46C9-A5D6-D7054E204879}"/>
              </a:ext>
            </a:extLst>
          </p:cNvPr>
          <p:cNvSpPr txBox="1"/>
          <p:nvPr/>
        </p:nvSpPr>
        <p:spPr>
          <a:xfrm>
            <a:off x="7404666" y="4199129"/>
            <a:ext cx="4076133" cy="1384995"/>
          </a:xfrm>
          <a:prstGeom prst="rect">
            <a:avLst/>
          </a:prstGeom>
          <a:noFill/>
        </p:spPr>
        <p:txBody>
          <a:bodyPr wrap="square">
            <a:spAutoFit/>
          </a:bodyPr>
          <a:lstStyle/>
          <a:p>
            <a:pPr algn="ctr"/>
            <a:r>
              <a:rPr lang="ar-JO" sz="2800" b="1" i="0" u="none" strike="noStrike" dirty="0">
                <a:solidFill>
                  <a:schemeClr val="bg1"/>
                </a:solidFill>
                <a:effectLst/>
                <a:latin typeface="Sakkal Majalla" panose="02000000000000000000" pitchFamily="2" charset="-78"/>
                <a:cs typeface="Sakkal Majalla" panose="02000000000000000000" pitchFamily="2" charset="-78"/>
              </a:rPr>
              <a:t>تعليم الطلاب فيه بعض القواعد التي يحسنها مصمم التطبيق ويهمل ما لا يحسن</a:t>
            </a:r>
            <a:endParaRPr lang="pl-PL" sz="2800" dirty="0"/>
          </a:p>
        </p:txBody>
      </p:sp>
      <p:sp>
        <p:nvSpPr>
          <p:cNvPr id="20" name="TextBox 19">
            <a:extLst>
              <a:ext uri="{FF2B5EF4-FFF2-40B4-BE49-F238E27FC236}">
                <a16:creationId xmlns:a16="http://schemas.microsoft.com/office/drawing/2014/main" id="{024900A0-AB66-45FC-85E6-3E580E526E2A}"/>
              </a:ext>
            </a:extLst>
          </p:cNvPr>
          <p:cNvSpPr txBox="1"/>
          <p:nvPr/>
        </p:nvSpPr>
        <p:spPr>
          <a:xfrm>
            <a:off x="8012768" y="581379"/>
            <a:ext cx="2326280" cy="1384995"/>
          </a:xfrm>
          <a:prstGeom prst="rect">
            <a:avLst/>
          </a:prstGeom>
          <a:noFill/>
        </p:spPr>
        <p:txBody>
          <a:bodyPr wrap="square">
            <a:spAutoFit/>
          </a:bodyPr>
          <a:lstStyle/>
          <a:p>
            <a:pPr algn="ctr"/>
            <a:r>
              <a:rPr lang="ar-JO" sz="2800" b="1" i="0" u="none" strike="noStrike" dirty="0">
                <a:solidFill>
                  <a:schemeClr val="bg1"/>
                </a:solidFill>
                <a:effectLst/>
                <a:latin typeface="Sakkal Majalla" panose="02000000000000000000" pitchFamily="2" charset="-78"/>
                <a:cs typeface="Sakkal Majalla" panose="02000000000000000000" pitchFamily="2" charset="-78"/>
              </a:rPr>
              <a:t>صعوبة التعديل عليه والمضي قدمًا فيه إن وجد به خطأ</a:t>
            </a:r>
            <a:endParaRPr lang="pl-PL" sz="2800" dirty="0"/>
          </a:p>
        </p:txBody>
      </p:sp>
      <p:pic>
        <p:nvPicPr>
          <p:cNvPr id="22" name="Graphic 21" descr="Line arrow: Counter-clockwise curve with solid fill">
            <a:extLst>
              <a:ext uri="{FF2B5EF4-FFF2-40B4-BE49-F238E27FC236}">
                <a16:creationId xmlns:a16="http://schemas.microsoft.com/office/drawing/2014/main" id="{84AD6ABE-DAF3-41EA-8824-EC4ADA381A2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90148" y="1856230"/>
            <a:ext cx="914400" cy="914400"/>
          </a:xfrm>
          <a:prstGeom prst="rect">
            <a:avLst/>
          </a:prstGeom>
        </p:spPr>
      </p:pic>
      <p:pic>
        <p:nvPicPr>
          <p:cNvPr id="23" name="Graphic 22" descr="Line arrow: Counter-clockwise curve with solid fill">
            <a:extLst>
              <a:ext uri="{FF2B5EF4-FFF2-40B4-BE49-F238E27FC236}">
                <a16:creationId xmlns:a16="http://schemas.microsoft.com/office/drawing/2014/main" id="{01313C1E-9262-43CF-B33D-5DAEF5AD62A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5998461">
            <a:off x="2574142" y="3305023"/>
            <a:ext cx="914400" cy="914400"/>
          </a:xfrm>
          <a:prstGeom prst="rect">
            <a:avLst/>
          </a:prstGeom>
        </p:spPr>
      </p:pic>
      <p:pic>
        <p:nvPicPr>
          <p:cNvPr id="24" name="Graphic 23" descr="Line arrow: Counter-clockwise curve with solid fill">
            <a:extLst>
              <a:ext uri="{FF2B5EF4-FFF2-40B4-BE49-F238E27FC236}">
                <a16:creationId xmlns:a16="http://schemas.microsoft.com/office/drawing/2014/main" id="{10DCF0DC-EFED-4248-9366-12B1E502410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320084">
            <a:off x="7919307" y="2006600"/>
            <a:ext cx="914400" cy="914400"/>
          </a:xfrm>
          <a:prstGeom prst="rect">
            <a:avLst/>
          </a:prstGeom>
        </p:spPr>
      </p:pic>
      <p:pic>
        <p:nvPicPr>
          <p:cNvPr id="25" name="Graphic 24" descr="Line arrow: Counter-clockwise curve with solid fill">
            <a:extLst>
              <a:ext uri="{FF2B5EF4-FFF2-40B4-BE49-F238E27FC236}">
                <a16:creationId xmlns:a16="http://schemas.microsoft.com/office/drawing/2014/main" id="{4E258E4E-C1C1-430F-B32B-FABE2A64A91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7343500">
            <a:off x="6506776" y="3936010"/>
            <a:ext cx="914400" cy="914400"/>
          </a:xfrm>
          <a:prstGeom prst="rect">
            <a:avLst/>
          </a:prstGeom>
        </p:spPr>
      </p:pic>
      <p:sp>
        <p:nvSpPr>
          <p:cNvPr id="26" name="Rectangle 25">
            <a:extLst>
              <a:ext uri="{FF2B5EF4-FFF2-40B4-BE49-F238E27FC236}">
                <a16:creationId xmlns:a16="http://schemas.microsoft.com/office/drawing/2014/main" id="{292F07D9-4F16-470C-9027-E228AAB43C45}"/>
              </a:ext>
            </a:extLst>
          </p:cNvPr>
          <p:cNvSpPr/>
          <p:nvPr/>
        </p:nvSpPr>
        <p:spPr>
          <a:xfrm rot="1249743">
            <a:off x="11420041" y="1133607"/>
            <a:ext cx="258857" cy="269845"/>
          </a:xfrm>
          <a:prstGeom prst="rect">
            <a:avLst/>
          </a:prstGeom>
          <a:solidFill>
            <a:srgbClr val="F57550"/>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Rectangle 26">
            <a:extLst>
              <a:ext uri="{FF2B5EF4-FFF2-40B4-BE49-F238E27FC236}">
                <a16:creationId xmlns:a16="http://schemas.microsoft.com/office/drawing/2014/main" id="{7D062540-7072-41CC-BE19-E11DB592A7F7}"/>
              </a:ext>
            </a:extLst>
          </p:cNvPr>
          <p:cNvSpPr/>
          <p:nvPr/>
        </p:nvSpPr>
        <p:spPr>
          <a:xfrm rot="1249743">
            <a:off x="11321591" y="1205634"/>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Isosceles Triangle 29">
            <a:extLst>
              <a:ext uri="{FF2B5EF4-FFF2-40B4-BE49-F238E27FC236}">
                <a16:creationId xmlns:a16="http://schemas.microsoft.com/office/drawing/2014/main" id="{0089C799-DB64-4106-8963-80690F0CBABF}"/>
              </a:ext>
            </a:extLst>
          </p:cNvPr>
          <p:cNvSpPr/>
          <p:nvPr/>
        </p:nvSpPr>
        <p:spPr>
          <a:xfrm rot="13438515">
            <a:off x="190500" y="6112509"/>
            <a:ext cx="1028700" cy="451667"/>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31" name="Isosceles Triangle 30">
            <a:extLst>
              <a:ext uri="{FF2B5EF4-FFF2-40B4-BE49-F238E27FC236}">
                <a16:creationId xmlns:a16="http://schemas.microsoft.com/office/drawing/2014/main" id="{7C2CED04-F3C3-4023-B8B2-557F0DFB1812}"/>
              </a:ext>
            </a:extLst>
          </p:cNvPr>
          <p:cNvSpPr/>
          <p:nvPr/>
        </p:nvSpPr>
        <p:spPr>
          <a:xfrm rot="13438515">
            <a:off x="418858" y="6128605"/>
            <a:ext cx="1013274" cy="467654"/>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32" name="Graphic 31" descr="Star outline">
            <a:extLst>
              <a:ext uri="{FF2B5EF4-FFF2-40B4-BE49-F238E27FC236}">
                <a16:creationId xmlns:a16="http://schemas.microsoft.com/office/drawing/2014/main" id="{3E8DCF8E-E797-432C-AEDC-7A1D567E94B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96681" y="970553"/>
            <a:ext cx="257628" cy="257628"/>
          </a:xfrm>
          <a:prstGeom prst="rect">
            <a:avLst/>
          </a:prstGeom>
        </p:spPr>
      </p:pic>
      <p:pic>
        <p:nvPicPr>
          <p:cNvPr id="33" name="Graphic 32" descr="Star outline">
            <a:extLst>
              <a:ext uri="{FF2B5EF4-FFF2-40B4-BE49-F238E27FC236}">
                <a16:creationId xmlns:a16="http://schemas.microsoft.com/office/drawing/2014/main" id="{BA0665DF-F866-4AD7-875E-2D0C83E0DA5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44456" y="5490955"/>
            <a:ext cx="157823" cy="157823"/>
          </a:xfrm>
          <a:prstGeom prst="rect">
            <a:avLst/>
          </a:prstGeom>
        </p:spPr>
      </p:pic>
      <p:pic>
        <p:nvPicPr>
          <p:cNvPr id="35" name="Picture 34" descr="Icon&#10;&#10;Description automatically generated">
            <a:extLst>
              <a:ext uri="{FF2B5EF4-FFF2-40B4-BE49-F238E27FC236}">
                <a16:creationId xmlns:a16="http://schemas.microsoft.com/office/drawing/2014/main" id="{557077DC-D716-4321-ADCE-CB85B079A68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08664" y="2714926"/>
            <a:ext cx="506777" cy="506777"/>
          </a:xfrm>
          <a:prstGeom prst="rect">
            <a:avLst/>
          </a:prstGeom>
          <a:effectLst>
            <a:outerShdw blurRad="50800" dist="50800" dir="5400000" sx="121000" sy="121000" algn="ctr" rotWithShape="0">
              <a:schemeClr val="tx1">
                <a:lumMod val="65000"/>
                <a:lumOff val="35000"/>
              </a:schemeClr>
            </a:outerShdw>
          </a:effectLst>
        </p:spPr>
      </p:pic>
    </p:spTree>
    <p:extLst>
      <p:ext uri="{BB962C8B-B14F-4D97-AF65-F5344CB8AC3E}">
        <p14:creationId xmlns:p14="http://schemas.microsoft.com/office/powerpoint/2010/main" val="15809996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fade">
                                      <p:cBhvr>
                                        <p:cTn id="3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A43C5"/>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C27D375-F701-4103-A0E4-7BB481B1A744}"/>
              </a:ext>
            </a:extLst>
          </p:cNvPr>
          <p:cNvSpPr txBox="1"/>
          <p:nvPr/>
        </p:nvSpPr>
        <p:spPr>
          <a:xfrm>
            <a:off x="654949" y="1513375"/>
            <a:ext cx="4826686" cy="4401205"/>
          </a:xfrm>
          <a:prstGeom prst="rect">
            <a:avLst/>
          </a:prstGeom>
          <a:noFill/>
        </p:spPr>
        <p:txBody>
          <a:bodyPr wrap="square">
            <a:spAutoFit/>
          </a:bodyPr>
          <a:lstStyle/>
          <a:p>
            <a:pPr algn="ctr" rtl="1"/>
            <a:r>
              <a:rPr lang="ar-JO" sz="2800" b="1" i="0" u="none" strike="noStrike" dirty="0">
                <a:solidFill>
                  <a:schemeClr val="bg1"/>
                </a:solidFill>
                <a:effectLst/>
                <a:latin typeface="Sakkal Majalla" panose="02000000000000000000" pitchFamily="2" charset="-78"/>
                <a:cs typeface="Sakkal Majalla" panose="02000000000000000000" pitchFamily="2" charset="-78"/>
              </a:rPr>
              <a:t>نعمل على منهج لتعليم اللغة العربية احتذينا في المنهجية الأوروبية (</a:t>
            </a:r>
            <a:r>
              <a:rPr lang="pl-PL" sz="2800" b="1" i="0" u="none" strike="noStrike" dirty="0">
                <a:solidFill>
                  <a:schemeClr val="bg1"/>
                </a:solidFill>
                <a:effectLst/>
                <a:latin typeface="Sakkal Majalla" panose="02000000000000000000" pitchFamily="2" charset="-78"/>
                <a:cs typeface="Sakkal Majalla" panose="02000000000000000000" pitchFamily="2" charset="-78"/>
              </a:rPr>
              <a:t>CEFRL</a:t>
            </a:r>
            <a:r>
              <a:rPr lang="ar-JO" sz="2800" b="1" i="0" u="none" strike="noStrike" dirty="0">
                <a:solidFill>
                  <a:schemeClr val="bg1"/>
                </a:solidFill>
                <a:effectLst/>
                <a:latin typeface="Sakkal Majalla" panose="02000000000000000000" pitchFamily="2" charset="-78"/>
                <a:cs typeface="Sakkal Majalla" panose="02000000000000000000" pitchFamily="2" charset="-78"/>
              </a:rPr>
              <a:t>)في شروط التدرج في المراحل من الأسهل إلى الأصعب مع مراعاة جميع قواعد اللغة العربية وخصوصيتها التي يحتاجها الطالب في تعليمه، يكون التدرج في اللغة ليس تدرجًا عشوائيًا يصب المعرفة كلها في قالب واحد، بل هي مقسمة إلى عدة مستويات ليستسيغها لاعب اللعبة ولا يغص بها. فيكون لزامًا علينا وعلى الطالب المضي خطوة بخطوة نحو إتقان اللغة</a:t>
            </a:r>
            <a:r>
              <a:rPr lang="en-US" sz="2800" b="1" i="0" u="none" strike="noStrike" dirty="0">
                <a:solidFill>
                  <a:schemeClr val="bg1"/>
                </a:solidFill>
                <a:effectLst/>
                <a:latin typeface="Sakkal Majalla" panose="02000000000000000000" pitchFamily="2" charset="-78"/>
                <a:cs typeface="Sakkal Majalla" panose="02000000000000000000" pitchFamily="2" charset="-78"/>
              </a:rPr>
              <a:t>.</a:t>
            </a:r>
            <a:endParaRPr lang="ar-JO" sz="2800" b="1" i="0" u="none" strike="noStrike" dirty="0">
              <a:solidFill>
                <a:schemeClr val="bg1"/>
              </a:solidFill>
              <a:effectLst/>
              <a:latin typeface="Sakkal Majalla" panose="02000000000000000000" pitchFamily="2" charset="-78"/>
              <a:cs typeface="Sakkal Majalla" panose="02000000000000000000" pitchFamily="2" charset="-78"/>
            </a:endParaRPr>
          </a:p>
        </p:txBody>
      </p:sp>
      <p:sp>
        <p:nvSpPr>
          <p:cNvPr id="6" name="TextBox 5">
            <a:extLst>
              <a:ext uri="{FF2B5EF4-FFF2-40B4-BE49-F238E27FC236}">
                <a16:creationId xmlns:a16="http://schemas.microsoft.com/office/drawing/2014/main" id="{667591B3-4E4B-4B87-8D75-D7321E78EE26}"/>
              </a:ext>
            </a:extLst>
          </p:cNvPr>
          <p:cNvSpPr txBox="1"/>
          <p:nvPr/>
        </p:nvSpPr>
        <p:spPr>
          <a:xfrm>
            <a:off x="8756640" y="406236"/>
            <a:ext cx="1895172" cy="646331"/>
          </a:xfrm>
          <a:prstGeom prst="rect">
            <a:avLst/>
          </a:prstGeom>
          <a:noFill/>
        </p:spPr>
        <p:txBody>
          <a:bodyPr wrap="square" rtlCol="0">
            <a:spAutoFit/>
          </a:bodyPr>
          <a:lstStyle/>
          <a:p>
            <a:pPr algn="r"/>
            <a:r>
              <a:rPr lang="ar-JO" sz="3600" b="1" dirty="0">
                <a:solidFill>
                  <a:schemeClr val="bg1"/>
                </a:solidFill>
                <a:latin typeface="Sakkal Majalla" panose="02000000000000000000" pitchFamily="2" charset="-78"/>
                <a:cs typeface="Sakkal Majalla" panose="02000000000000000000" pitchFamily="2" charset="-78"/>
              </a:rPr>
              <a:t>آلية التنفيذ</a:t>
            </a:r>
            <a:endParaRPr lang="pl-PL" sz="2000" dirty="0">
              <a:solidFill>
                <a:schemeClr val="bg1"/>
              </a:solidFill>
              <a:latin typeface="Sakkal Majalla" panose="02000000000000000000" pitchFamily="2" charset="-78"/>
              <a:cs typeface="Sakkal Majalla" panose="02000000000000000000" pitchFamily="2" charset="-78"/>
            </a:endParaRPr>
          </a:p>
        </p:txBody>
      </p:sp>
      <p:pic>
        <p:nvPicPr>
          <p:cNvPr id="8" name="Picture 7" descr="A picture containing graphical user interface&#10;&#10;Description automatically generated">
            <a:extLst>
              <a:ext uri="{FF2B5EF4-FFF2-40B4-BE49-F238E27FC236}">
                <a16:creationId xmlns:a16="http://schemas.microsoft.com/office/drawing/2014/main" id="{7E417460-DA24-400F-A3A7-3125A5070C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7186" y="1531518"/>
            <a:ext cx="5481923" cy="3941859"/>
          </a:xfrm>
          <a:prstGeom prst="flowChartAlternateProcess">
            <a:avLst/>
          </a:prstGeom>
        </p:spPr>
      </p:pic>
      <p:sp>
        <p:nvSpPr>
          <p:cNvPr id="9" name="Isosceles Triangle 8">
            <a:extLst>
              <a:ext uri="{FF2B5EF4-FFF2-40B4-BE49-F238E27FC236}">
                <a16:creationId xmlns:a16="http://schemas.microsoft.com/office/drawing/2014/main" id="{35032D82-19D1-4429-A897-0EF2CA355D90}"/>
              </a:ext>
            </a:extLst>
          </p:cNvPr>
          <p:cNvSpPr/>
          <p:nvPr/>
        </p:nvSpPr>
        <p:spPr>
          <a:xfrm rot="13438515">
            <a:off x="190500" y="6112509"/>
            <a:ext cx="1028700" cy="451667"/>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2" name="Isosceles Triangle 11">
            <a:extLst>
              <a:ext uri="{FF2B5EF4-FFF2-40B4-BE49-F238E27FC236}">
                <a16:creationId xmlns:a16="http://schemas.microsoft.com/office/drawing/2014/main" id="{B51C961D-C51C-4335-AC77-1B41F565DDA7}"/>
              </a:ext>
            </a:extLst>
          </p:cNvPr>
          <p:cNvSpPr/>
          <p:nvPr/>
        </p:nvSpPr>
        <p:spPr>
          <a:xfrm rot="13438515">
            <a:off x="418858" y="6128605"/>
            <a:ext cx="1013274" cy="467654"/>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36" name="Graphic 35" descr="Star outline">
            <a:extLst>
              <a:ext uri="{FF2B5EF4-FFF2-40B4-BE49-F238E27FC236}">
                <a16:creationId xmlns:a16="http://schemas.microsoft.com/office/drawing/2014/main" id="{342FDA69-3111-43EE-9179-7CF1326A56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6681" y="970553"/>
            <a:ext cx="257628" cy="257628"/>
          </a:xfrm>
          <a:prstGeom prst="rect">
            <a:avLst/>
          </a:prstGeom>
        </p:spPr>
      </p:pic>
      <p:pic>
        <p:nvPicPr>
          <p:cNvPr id="40" name="Graphic 39" descr="Lightbulb and gear with solid fill">
            <a:extLst>
              <a:ext uri="{FF2B5EF4-FFF2-40B4-BE49-F238E27FC236}">
                <a16:creationId xmlns:a16="http://schemas.microsoft.com/office/drawing/2014/main" id="{ECB43FF6-5A68-43D2-8A18-001276EDC4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704436">
            <a:off x="10794549" y="286556"/>
            <a:ext cx="796615" cy="796615"/>
          </a:xfrm>
          <a:prstGeom prst="rect">
            <a:avLst/>
          </a:prstGeom>
        </p:spPr>
      </p:pic>
      <p:pic>
        <p:nvPicPr>
          <p:cNvPr id="41" name="Graphic 40" descr="Star outline">
            <a:extLst>
              <a:ext uri="{FF2B5EF4-FFF2-40B4-BE49-F238E27FC236}">
                <a16:creationId xmlns:a16="http://schemas.microsoft.com/office/drawing/2014/main" id="{800C0DC7-3B3A-4B8E-A1E0-6D75626B934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67186" y="324222"/>
            <a:ext cx="128814" cy="128814"/>
          </a:xfrm>
          <a:prstGeom prst="rect">
            <a:avLst/>
          </a:prstGeom>
        </p:spPr>
      </p:pic>
      <p:pic>
        <p:nvPicPr>
          <p:cNvPr id="42" name="Graphic 41" descr="Star outline">
            <a:extLst>
              <a:ext uri="{FF2B5EF4-FFF2-40B4-BE49-F238E27FC236}">
                <a16:creationId xmlns:a16="http://schemas.microsoft.com/office/drawing/2014/main" id="{894BC4D7-4FD7-4632-BEBF-AB31069DAE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44456" y="5490955"/>
            <a:ext cx="157823" cy="157823"/>
          </a:xfrm>
          <a:prstGeom prst="rect">
            <a:avLst/>
          </a:prstGeom>
        </p:spPr>
      </p:pic>
      <p:pic>
        <p:nvPicPr>
          <p:cNvPr id="44" name="Picture 43" descr="A picture containing text&#10;&#10;Description automatically generated">
            <a:extLst>
              <a:ext uri="{FF2B5EF4-FFF2-40B4-BE49-F238E27FC236}">
                <a16:creationId xmlns:a16="http://schemas.microsoft.com/office/drawing/2014/main" id="{1C28808C-391C-4CB3-8B16-C835D98003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11595" y="5128642"/>
            <a:ext cx="1647371" cy="1647371"/>
          </a:xfrm>
          <a:prstGeom prst="rect">
            <a:avLst/>
          </a:prstGeom>
        </p:spPr>
      </p:pic>
    </p:spTree>
    <p:extLst>
      <p:ext uri="{BB962C8B-B14F-4D97-AF65-F5344CB8AC3E}">
        <p14:creationId xmlns:p14="http://schemas.microsoft.com/office/powerpoint/2010/main" val="2719555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500" fill="hold"/>
                                        <p:tgtEl>
                                          <p:spTgt spid="44"/>
                                        </p:tgtEl>
                                        <p:attrNameLst>
                                          <p:attrName>ppt_x</p:attrName>
                                        </p:attrNameLst>
                                      </p:cBhvr>
                                      <p:tavLst>
                                        <p:tav tm="0">
                                          <p:val>
                                            <p:strVal val="#ppt_x"/>
                                          </p:val>
                                        </p:tav>
                                        <p:tav tm="100000">
                                          <p:val>
                                            <p:strVal val="#ppt_x"/>
                                          </p:val>
                                        </p:tav>
                                      </p:tavLst>
                                    </p:anim>
                                    <p:anim calcmode="lin" valueType="num">
                                      <p:cBhvr additive="base">
                                        <p:cTn id="16"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A43C5"/>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B21CF3A-5F1A-476D-8668-5DEA7C235F60}"/>
              </a:ext>
            </a:extLst>
          </p:cNvPr>
          <p:cNvSpPr/>
          <p:nvPr/>
        </p:nvSpPr>
        <p:spPr>
          <a:xfrm rot="1249743">
            <a:off x="11456466" y="1583550"/>
            <a:ext cx="258857" cy="269845"/>
          </a:xfrm>
          <a:prstGeom prst="rect">
            <a:avLst/>
          </a:prstGeom>
          <a:solidFill>
            <a:srgbClr val="FFC65B"/>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Rectangle 5">
            <a:extLst>
              <a:ext uri="{FF2B5EF4-FFF2-40B4-BE49-F238E27FC236}">
                <a16:creationId xmlns:a16="http://schemas.microsoft.com/office/drawing/2014/main" id="{DF459287-6CC1-4CB9-98D0-52F527C7BF64}"/>
              </a:ext>
            </a:extLst>
          </p:cNvPr>
          <p:cNvSpPr/>
          <p:nvPr/>
        </p:nvSpPr>
        <p:spPr>
          <a:xfrm rot="1249743">
            <a:off x="11358016" y="1655577"/>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1" name="Rectangle: Rounded Corners 40">
            <a:extLst>
              <a:ext uri="{FF2B5EF4-FFF2-40B4-BE49-F238E27FC236}">
                <a16:creationId xmlns:a16="http://schemas.microsoft.com/office/drawing/2014/main" id="{72D97106-21DD-40D0-8148-1488FD86A266}"/>
              </a:ext>
            </a:extLst>
          </p:cNvPr>
          <p:cNvSpPr/>
          <p:nvPr/>
        </p:nvSpPr>
        <p:spPr>
          <a:xfrm>
            <a:off x="5886955" y="1568803"/>
            <a:ext cx="4908572" cy="1976344"/>
          </a:xfrm>
          <a:prstGeom prst="roundRect">
            <a:avLst/>
          </a:prstGeom>
          <a:solidFill>
            <a:srgbClr val="F575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2" name="Rectangle: Rounded Corners 41">
            <a:extLst>
              <a:ext uri="{FF2B5EF4-FFF2-40B4-BE49-F238E27FC236}">
                <a16:creationId xmlns:a16="http://schemas.microsoft.com/office/drawing/2014/main" id="{FD258200-93B5-4A93-A875-F4C30FA1F396}"/>
              </a:ext>
            </a:extLst>
          </p:cNvPr>
          <p:cNvSpPr/>
          <p:nvPr/>
        </p:nvSpPr>
        <p:spPr>
          <a:xfrm>
            <a:off x="5787036" y="1434493"/>
            <a:ext cx="4908572" cy="1976344"/>
          </a:xfrm>
          <a:custGeom>
            <a:avLst/>
            <a:gdLst>
              <a:gd name="connsiteX0" fmla="*/ 0 w 4908572"/>
              <a:gd name="connsiteY0" fmla="*/ 329397 h 1976344"/>
              <a:gd name="connsiteX1" fmla="*/ 329397 w 4908572"/>
              <a:gd name="connsiteY1" fmla="*/ 0 h 1976344"/>
              <a:gd name="connsiteX2" fmla="*/ 4579175 w 4908572"/>
              <a:gd name="connsiteY2" fmla="*/ 0 h 1976344"/>
              <a:gd name="connsiteX3" fmla="*/ 4908572 w 4908572"/>
              <a:gd name="connsiteY3" fmla="*/ 329397 h 1976344"/>
              <a:gd name="connsiteX4" fmla="*/ 4908572 w 4908572"/>
              <a:gd name="connsiteY4" fmla="*/ 1646947 h 1976344"/>
              <a:gd name="connsiteX5" fmla="*/ 4579175 w 4908572"/>
              <a:gd name="connsiteY5" fmla="*/ 1976344 h 1976344"/>
              <a:gd name="connsiteX6" fmla="*/ 329397 w 4908572"/>
              <a:gd name="connsiteY6" fmla="*/ 1976344 h 1976344"/>
              <a:gd name="connsiteX7" fmla="*/ 0 w 4908572"/>
              <a:gd name="connsiteY7" fmla="*/ 1646947 h 1976344"/>
              <a:gd name="connsiteX8" fmla="*/ 0 w 4908572"/>
              <a:gd name="connsiteY8" fmla="*/ 329397 h 197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08572" h="1976344" extrusionOk="0">
                <a:moveTo>
                  <a:pt x="0" y="329397"/>
                </a:moveTo>
                <a:cubicBezTo>
                  <a:pt x="2084" y="149246"/>
                  <a:pt x="136443" y="-22558"/>
                  <a:pt x="329397" y="0"/>
                </a:cubicBezTo>
                <a:cubicBezTo>
                  <a:pt x="1220188" y="-155305"/>
                  <a:pt x="2778815" y="164302"/>
                  <a:pt x="4579175" y="0"/>
                </a:cubicBezTo>
                <a:cubicBezTo>
                  <a:pt x="4776910" y="-21779"/>
                  <a:pt x="4924833" y="140568"/>
                  <a:pt x="4908572" y="329397"/>
                </a:cubicBezTo>
                <a:cubicBezTo>
                  <a:pt x="4809125" y="750439"/>
                  <a:pt x="4893610" y="1381365"/>
                  <a:pt x="4908572" y="1646947"/>
                </a:cubicBezTo>
                <a:cubicBezTo>
                  <a:pt x="4898086" y="1858622"/>
                  <a:pt x="4757091" y="1987226"/>
                  <a:pt x="4579175" y="1976344"/>
                </a:cubicBezTo>
                <a:cubicBezTo>
                  <a:pt x="2993868" y="2062693"/>
                  <a:pt x="2386246" y="1806383"/>
                  <a:pt x="329397" y="1976344"/>
                </a:cubicBezTo>
                <a:cubicBezTo>
                  <a:pt x="181153" y="1971386"/>
                  <a:pt x="18811" y="1804278"/>
                  <a:pt x="0" y="1646947"/>
                </a:cubicBezTo>
                <a:cubicBezTo>
                  <a:pt x="55910" y="1199272"/>
                  <a:pt x="72263" y="741715"/>
                  <a:pt x="0" y="329397"/>
                </a:cubicBezTo>
                <a:close/>
              </a:path>
            </a:pathLst>
          </a:custGeom>
          <a:noFill/>
          <a:ln>
            <a:solidFill>
              <a:schemeClr val="bg1"/>
            </a:solidFill>
            <a:extLst>
              <a:ext uri="{C807C97D-BFC1-408E-A445-0C87EB9F89A2}">
                <ask:lineSketchStyleProps xmlns:ask="http://schemas.microsoft.com/office/drawing/2018/sketchyshapes" sd="333174067">
                  <a:prstGeom prst="round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TextBox 10">
            <a:extLst>
              <a:ext uri="{FF2B5EF4-FFF2-40B4-BE49-F238E27FC236}">
                <a16:creationId xmlns:a16="http://schemas.microsoft.com/office/drawing/2014/main" id="{452ACDF1-52CA-4D27-8FBE-6A0E2B1F7979}"/>
              </a:ext>
            </a:extLst>
          </p:cNvPr>
          <p:cNvSpPr txBox="1"/>
          <p:nvPr/>
        </p:nvSpPr>
        <p:spPr>
          <a:xfrm>
            <a:off x="6039477" y="2049355"/>
            <a:ext cx="4287882" cy="584775"/>
          </a:xfrm>
          <a:prstGeom prst="rect">
            <a:avLst/>
          </a:prstGeom>
          <a:noFill/>
        </p:spPr>
        <p:txBody>
          <a:bodyPr wrap="square" rtlCol="0">
            <a:spAutoFit/>
          </a:bodyPr>
          <a:lstStyle/>
          <a:p>
            <a:pPr algn="r"/>
            <a:r>
              <a:rPr lang="ar-JO" sz="3200" b="1" dirty="0">
                <a:solidFill>
                  <a:schemeClr val="bg1"/>
                </a:solidFill>
                <a:latin typeface="Sakkal Majalla" panose="02000000000000000000" pitchFamily="2" charset="-78"/>
                <a:cs typeface="Sakkal Majalla" panose="02000000000000000000" pitchFamily="2" charset="-78"/>
              </a:rPr>
              <a:t>تقنية الذكاء الاصطناعي</a:t>
            </a:r>
            <a:endParaRPr lang="pl-PL" dirty="0">
              <a:solidFill>
                <a:schemeClr val="bg1"/>
              </a:solidFill>
              <a:latin typeface="Sakkal Majalla" panose="02000000000000000000" pitchFamily="2" charset="-78"/>
              <a:cs typeface="Sakkal Majalla" panose="02000000000000000000" pitchFamily="2" charset="-78"/>
            </a:endParaRPr>
          </a:p>
        </p:txBody>
      </p:sp>
      <p:pic>
        <p:nvPicPr>
          <p:cNvPr id="9" name="Graphic 8" descr="Artificial Intelligence outline">
            <a:extLst>
              <a:ext uri="{FF2B5EF4-FFF2-40B4-BE49-F238E27FC236}">
                <a16:creationId xmlns:a16="http://schemas.microsoft.com/office/drawing/2014/main" id="{BEF6955B-43C5-4CD2-BE98-E3BCB4AB99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30494" y="1936912"/>
            <a:ext cx="697218" cy="697218"/>
          </a:xfrm>
          <a:prstGeom prst="rect">
            <a:avLst/>
          </a:prstGeom>
        </p:spPr>
      </p:pic>
      <p:sp>
        <p:nvSpPr>
          <p:cNvPr id="19" name="TextBox 18">
            <a:extLst>
              <a:ext uri="{FF2B5EF4-FFF2-40B4-BE49-F238E27FC236}">
                <a16:creationId xmlns:a16="http://schemas.microsoft.com/office/drawing/2014/main" id="{43C8B80F-4352-41A8-8BD3-47F7F5D60A72}"/>
              </a:ext>
            </a:extLst>
          </p:cNvPr>
          <p:cNvSpPr txBox="1"/>
          <p:nvPr/>
        </p:nvSpPr>
        <p:spPr>
          <a:xfrm>
            <a:off x="6036030" y="2615160"/>
            <a:ext cx="3946071" cy="461665"/>
          </a:xfrm>
          <a:prstGeom prst="rect">
            <a:avLst/>
          </a:prstGeom>
          <a:noFill/>
        </p:spPr>
        <p:txBody>
          <a:bodyPr wrap="square">
            <a:spAutoFit/>
          </a:bodyPr>
          <a:lstStyle/>
          <a:p>
            <a:r>
              <a:rPr lang="pl-PL" sz="2400" dirty="0">
                <a:solidFill>
                  <a:schemeClr val="bg1"/>
                </a:solidFill>
                <a:latin typeface="Abadi" panose="020B0604020202020204" pitchFamily="34" charset="0"/>
              </a:rPr>
              <a:t>Super Artificial Intelligence</a:t>
            </a:r>
          </a:p>
        </p:txBody>
      </p:sp>
      <p:pic>
        <p:nvPicPr>
          <p:cNvPr id="24" name="Graphic 23" descr="Line arrow: Clockwise curve with solid fill">
            <a:extLst>
              <a:ext uri="{FF2B5EF4-FFF2-40B4-BE49-F238E27FC236}">
                <a16:creationId xmlns:a16="http://schemas.microsoft.com/office/drawing/2014/main" id="{15949F3A-0485-4ABF-911B-0F7F771F12F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5194408">
            <a:off x="9687768" y="2620288"/>
            <a:ext cx="537889" cy="537889"/>
          </a:xfrm>
          <a:prstGeom prst="rect">
            <a:avLst/>
          </a:prstGeom>
        </p:spPr>
      </p:pic>
      <p:sp>
        <p:nvSpPr>
          <p:cNvPr id="73" name="Rectangle: Rounded Corners 72">
            <a:extLst>
              <a:ext uri="{FF2B5EF4-FFF2-40B4-BE49-F238E27FC236}">
                <a16:creationId xmlns:a16="http://schemas.microsoft.com/office/drawing/2014/main" id="{3F75211F-CD13-4449-B15C-999B7523A035}"/>
              </a:ext>
            </a:extLst>
          </p:cNvPr>
          <p:cNvSpPr/>
          <p:nvPr/>
        </p:nvSpPr>
        <p:spPr>
          <a:xfrm>
            <a:off x="816748" y="1573510"/>
            <a:ext cx="4908572" cy="1976344"/>
          </a:xfrm>
          <a:prstGeom prst="roundRect">
            <a:avLst/>
          </a:prstGeom>
          <a:solidFill>
            <a:srgbClr val="3CC0A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4" name="Rectangle: Rounded Corners 73">
            <a:extLst>
              <a:ext uri="{FF2B5EF4-FFF2-40B4-BE49-F238E27FC236}">
                <a16:creationId xmlns:a16="http://schemas.microsoft.com/office/drawing/2014/main" id="{8B47DB3A-CCC7-4F68-A3FC-CE77F62F097E}"/>
              </a:ext>
            </a:extLst>
          </p:cNvPr>
          <p:cNvSpPr/>
          <p:nvPr/>
        </p:nvSpPr>
        <p:spPr>
          <a:xfrm>
            <a:off x="716829" y="1439200"/>
            <a:ext cx="4908572" cy="1976344"/>
          </a:xfrm>
          <a:custGeom>
            <a:avLst/>
            <a:gdLst>
              <a:gd name="connsiteX0" fmla="*/ 0 w 4908572"/>
              <a:gd name="connsiteY0" fmla="*/ 329397 h 1976344"/>
              <a:gd name="connsiteX1" fmla="*/ 329397 w 4908572"/>
              <a:gd name="connsiteY1" fmla="*/ 0 h 1976344"/>
              <a:gd name="connsiteX2" fmla="*/ 4579175 w 4908572"/>
              <a:gd name="connsiteY2" fmla="*/ 0 h 1976344"/>
              <a:gd name="connsiteX3" fmla="*/ 4908572 w 4908572"/>
              <a:gd name="connsiteY3" fmla="*/ 329397 h 1976344"/>
              <a:gd name="connsiteX4" fmla="*/ 4908572 w 4908572"/>
              <a:gd name="connsiteY4" fmla="*/ 1646947 h 1976344"/>
              <a:gd name="connsiteX5" fmla="*/ 4579175 w 4908572"/>
              <a:gd name="connsiteY5" fmla="*/ 1976344 h 1976344"/>
              <a:gd name="connsiteX6" fmla="*/ 329397 w 4908572"/>
              <a:gd name="connsiteY6" fmla="*/ 1976344 h 1976344"/>
              <a:gd name="connsiteX7" fmla="*/ 0 w 4908572"/>
              <a:gd name="connsiteY7" fmla="*/ 1646947 h 1976344"/>
              <a:gd name="connsiteX8" fmla="*/ 0 w 4908572"/>
              <a:gd name="connsiteY8" fmla="*/ 329397 h 197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08572" h="1976344" extrusionOk="0">
                <a:moveTo>
                  <a:pt x="0" y="329397"/>
                </a:moveTo>
                <a:cubicBezTo>
                  <a:pt x="2084" y="149246"/>
                  <a:pt x="136443" y="-22558"/>
                  <a:pt x="329397" y="0"/>
                </a:cubicBezTo>
                <a:cubicBezTo>
                  <a:pt x="1220188" y="-155305"/>
                  <a:pt x="2778815" y="164302"/>
                  <a:pt x="4579175" y="0"/>
                </a:cubicBezTo>
                <a:cubicBezTo>
                  <a:pt x="4776910" y="-21779"/>
                  <a:pt x="4924833" y="140568"/>
                  <a:pt x="4908572" y="329397"/>
                </a:cubicBezTo>
                <a:cubicBezTo>
                  <a:pt x="4809125" y="750439"/>
                  <a:pt x="4893610" y="1381365"/>
                  <a:pt x="4908572" y="1646947"/>
                </a:cubicBezTo>
                <a:cubicBezTo>
                  <a:pt x="4898086" y="1858622"/>
                  <a:pt x="4757091" y="1987226"/>
                  <a:pt x="4579175" y="1976344"/>
                </a:cubicBezTo>
                <a:cubicBezTo>
                  <a:pt x="2993868" y="2062693"/>
                  <a:pt x="2386246" y="1806383"/>
                  <a:pt x="329397" y="1976344"/>
                </a:cubicBezTo>
                <a:cubicBezTo>
                  <a:pt x="181153" y="1971386"/>
                  <a:pt x="18811" y="1804278"/>
                  <a:pt x="0" y="1646947"/>
                </a:cubicBezTo>
                <a:cubicBezTo>
                  <a:pt x="55910" y="1199272"/>
                  <a:pt x="72263" y="741715"/>
                  <a:pt x="0" y="329397"/>
                </a:cubicBezTo>
                <a:close/>
              </a:path>
            </a:pathLst>
          </a:custGeom>
          <a:noFill/>
          <a:ln>
            <a:solidFill>
              <a:srgbClr val="FFC65B"/>
            </a:solidFill>
            <a:extLst>
              <a:ext uri="{C807C97D-BFC1-408E-A445-0C87EB9F89A2}">
                <ask:lineSketchStyleProps xmlns:ask="http://schemas.microsoft.com/office/drawing/2018/sketchyshapes" sd="333174067">
                  <a:prstGeom prst="round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9" name="TextBox 78">
            <a:extLst>
              <a:ext uri="{FF2B5EF4-FFF2-40B4-BE49-F238E27FC236}">
                <a16:creationId xmlns:a16="http://schemas.microsoft.com/office/drawing/2014/main" id="{D21B10A6-5344-415F-A83E-DF044241415D}"/>
              </a:ext>
            </a:extLst>
          </p:cNvPr>
          <p:cNvSpPr txBox="1"/>
          <p:nvPr/>
        </p:nvSpPr>
        <p:spPr>
          <a:xfrm>
            <a:off x="992991" y="2482688"/>
            <a:ext cx="3416857" cy="523220"/>
          </a:xfrm>
          <a:prstGeom prst="rect">
            <a:avLst/>
          </a:prstGeom>
          <a:noFill/>
        </p:spPr>
        <p:txBody>
          <a:bodyPr wrap="square">
            <a:spAutoFit/>
          </a:bodyPr>
          <a:lstStyle/>
          <a:p>
            <a:pPr algn="r" rtl="1"/>
            <a:r>
              <a:rPr lang="ar-JO" sz="2800" b="1" dirty="0">
                <a:solidFill>
                  <a:schemeClr val="bg1"/>
                </a:solidFill>
                <a:latin typeface="Sakkal Majalla" panose="02000000000000000000" pitchFamily="2" charset="-78"/>
                <a:cs typeface="Sakkal Majalla" panose="02000000000000000000" pitchFamily="2" charset="-78"/>
              </a:rPr>
              <a:t>مت</a:t>
            </a:r>
            <a:r>
              <a:rPr lang="ar-JO" sz="2800" b="1" i="0" u="none" strike="noStrike" dirty="0">
                <a:solidFill>
                  <a:schemeClr val="bg1"/>
                </a:solidFill>
                <a:effectLst/>
                <a:latin typeface="Sakkal Majalla" panose="02000000000000000000" pitchFamily="2" charset="-78"/>
                <a:cs typeface="Sakkal Majalla" panose="02000000000000000000" pitchFamily="2" charset="-78"/>
              </a:rPr>
              <a:t>ن الآجرومية لابن </a:t>
            </a:r>
            <a:r>
              <a:rPr lang="ar-JO" sz="2800" b="1" i="0" u="none" strike="noStrike" dirty="0" err="1">
                <a:solidFill>
                  <a:schemeClr val="bg1"/>
                </a:solidFill>
                <a:effectLst/>
                <a:latin typeface="Sakkal Majalla" panose="02000000000000000000" pitchFamily="2" charset="-78"/>
                <a:cs typeface="Sakkal Majalla" panose="02000000000000000000" pitchFamily="2" charset="-78"/>
              </a:rPr>
              <a:t>آجروم</a:t>
            </a:r>
            <a:endParaRPr lang="en-US" sz="2800" b="1" dirty="0">
              <a:solidFill>
                <a:schemeClr val="bg1"/>
              </a:solidFill>
              <a:latin typeface="Sakkal Majalla" panose="02000000000000000000" pitchFamily="2" charset="-78"/>
              <a:cs typeface="Sakkal Majalla" panose="02000000000000000000" pitchFamily="2" charset="-78"/>
            </a:endParaRPr>
          </a:p>
        </p:txBody>
      </p:sp>
      <p:sp>
        <p:nvSpPr>
          <p:cNvPr id="80" name="TextBox 79">
            <a:extLst>
              <a:ext uri="{FF2B5EF4-FFF2-40B4-BE49-F238E27FC236}">
                <a16:creationId xmlns:a16="http://schemas.microsoft.com/office/drawing/2014/main" id="{B2C1AA8B-4ECB-4EB1-A13C-F2E4F033B365}"/>
              </a:ext>
            </a:extLst>
          </p:cNvPr>
          <p:cNvSpPr txBox="1"/>
          <p:nvPr/>
        </p:nvSpPr>
        <p:spPr>
          <a:xfrm>
            <a:off x="2603538" y="1895806"/>
            <a:ext cx="2393044" cy="584775"/>
          </a:xfrm>
          <a:prstGeom prst="rect">
            <a:avLst/>
          </a:prstGeom>
          <a:noFill/>
        </p:spPr>
        <p:txBody>
          <a:bodyPr wrap="square" rtlCol="0">
            <a:spAutoFit/>
          </a:bodyPr>
          <a:lstStyle/>
          <a:p>
            <a:pPr algn="r"/>
            <a:r>
              <a:rPr lang="ar-JO" sz="3200" b="1" dirty="0">
                <a:solidFill>
                  <a:schemeClr val="bg1"/>
                </a:solidFill>
                <a:latin typeface="Sakkal Majalla" panose="02000000000000000000" pitchFamily="2" charset="-78"/>
                <a:cs typeface="Sakkal Majalla" panose="02000000000000000000" pitchFamily="2" charset="-78"/>
              </a:rPr>
              <a:t>مصادر البيانات</a:t>
            </a:r>
            <a:endParaRPr lang="pl-PL" dirty="0">
              <a:solidFill>
                <a:schemeClr val="bg1"/>
              </a:solidFill>
              <a:latin typeface="Sakkal Majalla" panose="02000000000000000000" pitchFamily="2" charset="-78"/>
              <a:cs typeface="Sakkal Majalla" panose="02000000000000000000" pitchFamily="2" charset="-78"/>
            </a:endParaRPr>
          </a:p>
        </p:txBody>
      </p:sp>
      <p:pic>
        <p:nvPicPr>
          <p:cNvPr id="81" name="Graphic 80" descr="Line arrow: Clockwise curve with solid fill">
            <a:extLst>
              <a:ext uri="{FF2B5EF4-FFF2-40B4-BE49-F238E27FC236}">
                <a16:creationId xmlns:a16="http://schemas.microsoft.com/office/drawing/2014/main" id="{CE00161F-C519-4E5B-93AB-922E499B42E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194408">
            <a:off x="4371978" y="2401890"/>
            <a:ext cx="537889" cy="537889"/>
          </a:xfrm>
          <a:prstGeom prst="rect">
            <a:avLst/>
          </a:prstGeom>
        </p:spPr>
      </p:pic>
      <p:pic>
        <p:nvPicPr>
          <p:cNvPr id="82" name="Graphic 81" descr="Books outline">
            <a:extLst>
              <a:ext uri="{FF2B5EF4-FFF2-40B4-BE49-F238E27FC236}">
                <a16:creationId xmlns:a16="http://schemas.microsoft.com/office/drawing/2014/main" id="{B30DEBA5-2644-4BFD-8D04-341B1FEE41E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886103" y="1841755"/>
            <a:ext cx="670147" cy="670147"/>
          </a:xfrm>
          <a:prstGeom prst="rect">
            <a:avLst/>
          </a:prstGeom>
        </p:spPr>
      </p:pic>
      <p:sp>
        <p:nvSpPr>
          <p:cNvPr id="89" name="Rectangle: Rounded Corners 88">
            <a:extLst>
              <a:ext uri="{FF2B5EF4-FFF2-40B4-BE49-F238E27FC236}">
                <a16:creationId xmlns:a16="http://schemas.microsoft.com/office/drawing/2014/main" id="{366640AF-D477-4856-9D65-8797280AF670}"/>
              </a:ext>
            </a:extLst>
          </p:cNvPr>
          <p:cNvSpPr/>
          <p:nvPr/>
        </p:nvSpPr>
        <p:spPr>
          <a:xfrm>
            <a:off x="5921318" y="3870403"/>
            <a:ext cx="4908572" cy="1976344"/>
          </a:xfrm>
          <a:prstGeom prst="roundRect">
            <a:avLst/>
          </a:prstGeom>
          <a:solidFill>
            <a:srgbClr val="421C5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0" name="Rectangle: Rounded Corners 89">
            <a:extLst>
              <a:ext uri="{FF2B5EF4-FFF2-40B4-BE49-F238E27FC236}">
                <a16:creationId xmlns:a16="http://schemas.microsoft.com/office/drawing/2014/main" id="{B5AD802B-322B-407F-B55D-9928AEA10354}"/>
              </a:ext>
            </a:extLst>
          </p:cNvPr>
          <p:cNvSpPr/>
          <p:nvPr/>
        </p:nvSpPr>
        <p:spPr>
          <a:xfrm>
            <a:off x="6082066" y="3736093"/>
            <a:ext cx="4908572" cy="1976344"/>
          </a:xfrm>
          <a:custGeom>
            <a:avLst/>
            <a:gdLst>
              <a:gd name="connsiteX0" fmla="*/ 0 w 4908572"/>
              <a:gd name="connsiteY0" fmla="*/ 329397 h 1976344"/>
              <a:gd name="connsiteX1" fmla="*/ 329397 w 4908572"/>
              <a:gd name="connsiteY1" fmla="*/ 0 h 1976344"/>
              <a:gd name="connsiteX2" fmla="*/ 4579175 w 4908572"/>
              <a:gd name="connsiteY2" fmla="*/ 0 h 1976344"/>
              <a:gd name="connsiteX3" fmla="*/ 4908572 w 4908572"/>
              <a:gd name="connsiteY3" fmla="*/ 329397 h 1976344"/>
              <a:gd name="connsiteX4" fmla="*/ 4908572 w 4908572"/>
              <a:gd name="connsiteY4" fmla="*/ 1646947 h 1976344"/>
              <a:gd name="connsiteX5" fmla="*/ 4579175 w 4908572"/>
              <a:gd name="connsiteY5" fmla="*/ 1976344 h 1976344"/>
              <a:gd name="connsiteX6" fmla="*/ 329397 w 4908572"/>
              <a:gd name="connsiteY6" fmla="*/ 1976344 h 1976344"/>
              <a:gd name="connsiteX7" fmla="*/ 0 w 4908572"/>
              <a:gd name="connsiteY7" fmla="*/ 1646947 h 1976344"/>
              <a:gd name="connsiteX8" fmla="*/ 0 w 4908572"/>
              <a:gd name="connsiteY8" fmla="*/ 329397 h 197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08572" h="1976344" extrusionOk="0">
                <a:moveTo>
                  <a:pt x="0" y="329397"/>
                </a:moveTo>
                <a:cubicBezTo>
                  <a:pt x="2084" y="149246"/>
                  <a:pt x="136443" y="-22558"/>
                  <a:pt x="329397" y="0"/>
                </a:cubicBezTo>
                <a:cubicBezTo>
                  <a:pt x="1220188" y="-155305"/>
                  <a:pt x="2778815" y="164302"/>
                  <a:pt x="4579175" y="0"/>
                </a:cubicBezTo>
                <a:cubicBezTo>
                  <a:pt x="4776910" y="-21779"/>
                  <a:pt x="4924833" y="140568"/>
                  <a:pt x="4908572" y="329397"/>
                </a:cubicBezTo>
                <a:cubicBezTo>
                  <a:pt x="4809125" y="750439"/>
                  <a:pt x="4893610" y="1381365"/>
                  <a:pt x="4908572" y="1646947"/>
                </a:cubicBezTo>
                <a:cubicBezTo>
                  <a:pt x="4898086" y="1858622"/>
                  <a:pt x="4757091" y="1987226"/>
                  <a:pt x="4579175" y="1976344"/>
                </a:cubicBezTo>
                <a:cubicBezTo>
                  <a:pt x="2993868" y="2062693"/>
                  <a:pt x="2386246" y="1806383"/>
                  <a:pt x="329397" y="1976344"/>
                </a:cubicBezTo>
                <a:cubicBezTo>
                  <a:pt x="181153" y="1971386"/>
                  <a:pt x="18811" y="1804278"/>
                  <a:pt x="0" y="1646947"/>
                </a:cubicBezTo>
                <a:cubicBezTo>
                  <a:pt x="55910" y="1199272"/>
                  <a:pt x="72263" y="741715"/>
                  <a:pt x="0" y="329397"/>
                </a:cubicBezTo>
                <a:close/>
              </a:path>
            </a:pathLst>
          </a:custGeom>
          <a:noFill/>
          <a:ln>
            <a:solidFill>
              <a:srgbClr val="3CC0AC"/>
            </a:solidFill>
            <a:extLst>
              <a:ext uri="{C807C97D-BFC1-408E-A445-0C87EB9F89A2}">
                <ask:lineSketchStyleProps xmlns:ask="http://schemas.microsoft.com/office/drawing/2018/sketchyshapes" sd="333174067">
                  <a:prstGeom prst="round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1" name="Rectangle: Rounded Corners 90">
            <a:extLst>
              <a:ext uri="{FF2B5EF4-FFF2-40B4-BE49-F238E27FC236}">
                <a16:creationId xmlns:a16="http://schemas.microsoft.com/office/drawing/2014/main" id="{16041B35-B6E5-4C10-BCCE-BAA7E2416077}"/>
              </a:ext>
            </a:extLst>
          </p:cNvPr>
          <p:cNvSpPr/>
          <p:nvPr/>
        </p:nvSpPr>
        <p:spPr>
          <a:xfrm>
            <a:off x="748877" y="3870403"/>
            <a:ext cx="4908572" cy="1976344"/>
          </a:xfrm>
          <a:prstGeom prst="roundRect">
            <a:avLst/>
          </a:prstGeom>
          <a:solidFill>
            <a:srgbClr val="FFCA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2" name="Rectangle: Rounded Corners 91">
            <a:extLst>
              <a:ext uri="{FF2B5EF4-FFF2-40B4-BE49-F238E27FC236}">
                <a16:creationId xmlns:a16="http://schemas.microsoft.com/office/drawing/2014/main" id="{EBA0F40A-F493-454A-BF90-A29891F57BA1}"/>
              </a:ext>
            </a:extLst>
          </p:cNvPr>
          <p:cNvSpPr/>
          <p:nvPr/>
        </p:nvSpPr>
        <p:spPr>
          <a:xfrm>
            <a:off x="896778" y="3742243"/>
            <a:ext cx="4908572" cy="1976344"/>
          </a:xfrm>
          <a:custGeom>
            <a:avLst/>
            <a:gdLst>
              <a:gd name="connsiteX0" fmla="*/ 0 w 4908572"/>
              <a:gd name="connsiteY0" fmla="*/ 329397 h 1976344"/>
              <a:gd name="connsiteX1" fmla="*/ 329397 w 4908572"/>
              <a:gd name="connsiteY1" fmla="*/ 0 h 1976344"/>
              <a:gd name="connsiteX2" fmla="*/ 4579175 w 4908572"/>
              <a:gd name="connsiteY2" fmla="*/ 0 h 1976344"/>
              <a:gd name="connsiteX3" fmla="*/ 4908572 w 4908572"/>
              <a:gd name="connsiteY3" fmla="*/ 329397 h 1976344"/>
              <a:gd name="connsiteX4" fmla="*/ 4908572 w 4908572"/>
              <a:gd name="connsiteY4" fmla="*/ 1646947 h 1976344"/>
              <a:gd name="connsiteX5" fmla="*/ 4579175 w 4908572"/>
              <a:gd name="connsiteY5" fmla="*/ 1976344 h 1976344"/>
              <a:gd name="connsiteX6" fmla="*/ 329397 w 4908572"/>
              <a:gd name="connsiteY6" fmla="*/ 1976344 h 1976344"/>
              <a:gd name="connsiteX7" fmla="*/ 0 w 4908572"/>
              <a:gd name="connsiteY7" fmla="*/ 1646947 h 1976344"/>
              <a:gd name="connsiteX8" fmla="*/ 0 w 4908572"/>
              <a:gd name="connsiteY8" fmla="*/ 329397 h 197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08572" h="1976344" extrusionOk="0">
                <a:moveTo>
                  <a:pt x="0" y="329397"/>
                </a:moveTo>
                <a:cubicBezTo>
                  <a:pt x="2084" y="149246"/>
                  <a:pt x="136443" y="-22558"/>
                  <a:pt x="329397" y="0"/>
                </a:cubicBezTo>
                <a:cubicBezTo>
                  <a:pt x="1220188" y="-155305"/>
                  <a:pt x="2778815" y="164302"/>
                  <a:pt x="4579175" y="0"/>
                </a:cubicBezTo>
                <a:cubicBezTo>
                  <a:pt x="4776910" y="-21779"/>
                  <a:pt x="4924833" y="140568"/>
                  <a:pt x="4908572" y="329397"/>
                </a:cubicBezTo>
                <a:cubicBezTo>
                  <a:pt x="4809125" y="750439"/>
                  <a:pt x="4893610" y="1381365"/>
                  <a:pt x="4908572" y="1646947"/>
                </a:cubicBezTo>
                <a:cubicBezTo>
                  <a:pt x="4898086" y="1858622"/>
                  <a:pt x="4757091" y="1987226"/>
                  <a:pt x="4579175" y="1976344"/>
                </a:cubicBezTo>
                <a:cubicBezTo>
                  <a:pt x="2993868" y="2062693"/>
                  <a:pt x="2386246" y="1806383"/>
                  <a:pt x="329397" y="1976344"/>
                </a:cubicBezTo>
                <a:cubicBezTo>
                  <a:pt x="181153" y="1971386"/>
                  <a:pt x="18811" y="1804278"/>
                  <a:pt x="0" y="1646947"/>
                </a:cubicBezTo>
                <a:cubicBezTo>
                  <a:pt x="55910" y="1199272"/>
                  <a:pt x="72263" y="741715"/>
                  <a:pt x="0" y="329397"/>
                </a:cubicBezTo>
                <a:close/>
              </a:path>
            </a:pathLst>
          </a:custGeom>
          <a:noFill/>
          <a:ln>
            <a:solidFill>
              <a:srgbClr val="F57550"/>
            </a:solidFill>
            <a:extLst>
              <a:ext uri="{C807C97D-BFC1-408E-A445-0C87EB9F89A2}">
                <ask:lineSketchStyleProps xmlns:ask="http://schemas.microsoft.com/office/drawing/2018/sketchyshapes" sd="333174067">
                  <a:prstGeom prst="round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5" name="TextBox 94">
            <a:extLst>
              <a:ext uri="{FF2B5EF4-FFF2-40B4-BE49-F238E27FC236}">
                <a16:creationId xmlns:a16="http://schemas.microsoft.com/office/drawing/2014/main" id="{AB223DC9-56AD-4F77-8712-383ABE96570F}"/>
              </a:ext>
            </a:extLst>
          </p:cNvPr>
          <p:cNvSpPr txBox="1"/>
          <p:nvPr/>
        </p:nvSpPr>
        <p:spPr>
          <a:xfrm>
            <a:off x="6256782" y="4768199"/>
            <a:ext cx="3416857" cy="523220"/>
          </a:xfrm>
          <a:prstGeom prst="rect">
            <a:avLst/>
          </a:prstGeom>
          <a:noFill/>
        </p:spPr>
        <p:txBody>
          <a:bodyPr wrap="square">
            <a:spAutoFit/>
          </a:bodyPr>
          <a:lstStyle/>
          <a:p>
            <a:pPr algn="r" rtl="1"/>
            <a:r>
              <a:rPr lang="ar-JO" sz="2800" b="1" dirty="0">
                <a:solidFill>
                  <a:schemeClr val="bg1"/>
                </a:solidFill>
                <a:latin typeface="Sakkal Majalla" panose="02000000000000000000" pitchFamily="2" charset="-78"/>
                <a:cs typeface="Sakkal Majalla" panose="02000000000000000000" pitchFamily="2" charset="-78"/>
              </a:rPr>
              <a:t>منهج المعيار الأوروبي (</a:t>
            </a:r>
            <a:r>
              <a:rPr lang="pl-PL" sz="2800" b="1" dirty="0">
                <a:solidFill>
                  <a:schemeClr val="bg1"/>
                </a:solidFill>
                <a:latin typeface="Sakkal Majalla" panose="02000000000000000000" pitchFamily="2" charset="-78"/>
                <a:cs typeface="Sakkal Majalla" panose="02000000000000000000" pitchFamily="2" charset="-78"/>
              </a:rPr>
              <a:t>CEFRL</a:t>
            </a:r>
            <a:r>
              <a:rPr lang="ar-JO" sz="2800" b="1" dirty="0">
                <a:solidFill>
                  <a:schemeClr val="bg1"/>
                </a:solidFill>
                <a:latin typeface="Sakkal Majalla" panose="02000000000000000000" pitchFamily="2" charset="-78"/>
                <a:cs typeface="Sakkal Majalla" panose="02000000000000000000" pitchFamily="2" charset="-78"/>
              </a:rPr>
              <a:t>)</a:t>
            </a:r>
            <a:endParaRPr lang="en-US" sz="2800" b="1" dirty="0">
              <a:solidFill>
                <a:schemeClr val="bg1"/>
              </a:solidFill>
              <a:latin typeface="Sakkal Majalla" panose="02000000000000000000" pitchFamily="2" charset="-78"/>
              <a:cs typeface="Sakkal Majalla" panose="02000000000000000000" pitchFamily="2" charset="-78"/>
            </a:endParaRPr>
          </a:p>
        </p:txBody>
      </p:sp>
      <p:sp>
        <p:nvSpPr>
          <p:cNvPr id="96" name="TextBox 95">
            <a:extLst>
              <a:ext uri="{FF2B5EF4-FFF2-40B4-BE49-F238E27FC236}">
                <a16:creationId xmlns:a16="http://schemas.microsoft.com/office/drawing/2014/main" id="{37D246D4-0007-4FB5-9649-D25D9FDF9F1D}"/>
              </a:ext>
            </a:extLst>
          </p:cNvPr>
          <p:cNvSpPr txBox="1"/>
          <p:nvPr/>
        </p:nvSpPr>
        <p:spPr>
          <a:xfrm>
            <a:off x="8956849" y="4177771"/>
            <a:ext cx="1294916" cy="584775"/>
          </a:xfrm>
          <a:prstGeom prst="rect">
            <a:avLst/>
          </a:prstGeom>
          <a:noFill/>
        </p:spPr>
        <p:txBody>
          <a:bodyPr wrap="square" rtlCol="0">
            <a:spAutoFit/>
          </a:bodyPr>
          <a:lstStyle/>
          <a:p>
            <a:pPr algn="r"/>
            <a:r>
              <a:rPr lang="ar-JO" sz="3200" b="1" dirty="0">
                <a:solidFill>
                  <a:schemeClr val="bg1"/>
                </a:solidFill>
                <a:latin typeface="Sakkal Majalla" panose="02000000000000000000" pitchFamily="2" charset="-78"/>
                <a:cs typeface="Sakkal Majalla" panose="02000000000000000000" pitchFamily="2" charset="-78"/>
              </a:rPr>
              <a:t>المنهاج</a:t>
            </a:r>
            <a:endParaRPr lang="pl-PL" dirty="0">
              <a:solidFill>
                <a:schemeClr val="bg1"/>
              </a:solidFill>
              <a:latin typeface="Sakkal Majalla" panose="02000000000000000000" pitchFamily="2" charset="-78"/>
              <a:cs typeface="Sakkal Majalla" panose="02000000000000000000" pitchFamily="2" charset="-78"/>
            </a:endParaRPr>
          </a:p>
        </p:txBody>
      </p:sp>
      <p:pic>
        <p:nvPicPr>
          <p:cNvPr id="97" name="Graphic 96" descr="Network diagram outline">
            <a:extLst>
              <a:ext uri="{FF2B5EF4-FFF2-40B4-BE49-F238E27FC236}">
                <a16:creationId xmlns:a16="http://schemas.microsoft.com/office/drawing/2014/main" id="{A8A5EA64-909D-4D33-BC96-D7C5C47C06A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595309" y="4136218"/>
            <a:ext cx="670148" cy="670148"/>
          </a:xfrm>
          <a:prstGeom prst="rect">
            <a:avLst/>
          </a:prstGeom>
        </p:spPr>
      </p:pic>
      <p:pic>
        <p:nvPicPr>
          <p:cNvPr id="98" name="Graphic 97" descr="Line arrow: Clockwise curve with solid fill">
            <a:extLst>
              <a:ext uri="{FF2B5EF4-FFF2-40B4-BE49-F238E27FC236}">
                <a16:creationId xmlns:a16="http://schemas.microsoft.com/office/drawing/2014/main" id="{D4E5B0A8-44EA-429D-9192-42F4849A7FE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5194408">
            <a:off x="9687768" y="4685306"/>
            <a:ext cx="537889" cy="537889"/>
          </a:xfrm>
          <a:prstGeom prst="rect">
            <a:avLst/>
          </a:prstGeom>
        </p:spPr>
      </p:pic>
      <p:sp>
        <p:nvSpPr>
          <p:cNvPr id="99" name="TextBox 98">
            <a:extLst>
              <a:ext uri="{FF2B5EF4-FFF2-40B4-BE49-F238E27FC236}">
                <a16:creationId xmlns:a16="http://schemas.microsoft.com/office/drawing/2014/main" id="{D772B779-39FB-41FF-AE85-3C772C512A35}"/>
              </a:ext>
            </a:extLst>
          </p:cNvPr>
          <p:cNvSpPr txBox="1"/>
          <p:nvPr/>
        </p:nvSpPr>
        <p:spPr>
          <a:xfrm>
            <a:off x="509733" y="4675388"/>
            <a:ext cx="4310743" cy="954107"/>
          </a:xfrm>
          <a:prstGeom prst="rect">
            <a:avLst/>
          </a:prstGeom>
          <a:noFill/>
        </p:spPr>
        <p:txBody>
          <a:bodyPr wrap="square">
            <a:spAutoFit/>
          </a:bodyPr>
          <a:lstStyle/>
          <a:p>
            <a:pPr algn="r" rtl="1"/>
            <a:r>
              <a:rPr lang="pl-PL" sz="2800" b="1" dirty="0" err="1">
                <a:solidFill>
                  <a:schemeClr val="bg1"/>
                </a:solidFill>
                <a:latin typeface="Sakkal Majalla" panose="02000000000000000000" pitchFamily="2" charset="-78"/>
                <a:cs typeface="Sakkal Majalla" panose="02000000000000000000" pitchFamily="2" charset="-78"/>
              </a:rPr>
              <a:t>Gensim</a:t>
            </a:r>
            <a:r>
              <a:rPr lang="pl-PL" sz="2800" b="1" dirty="0">
                <a:solidFill>
                  <a:schemeClr val="bg1"/>
                </a:solidFill>
                <a:latin typeface="Sakkal Majalla" panose="02000000000000000000" pitchFamily="2" charset="-78"/>
                <a:cs typeface="Sakkal Majalla" panose="02000000000000000000" pitchFamily="2" charset="-78"/>
              </a:rPr>
              <a:t> </a:t>
            </a:r>
            <a:r>
              <a:rPr lang="ar-JO" sz="2800" b="1" dirty="0">
                <a:solidFill>
                  <a:schemeClr val="bg1"/>
                </a:solidFill>
                <a:latin typeface="Sakkal Majalla" panose="02000000000000000000" pitchFamily="2" charset="-78"/>
                <a:cs typeface="Sakkal Majalla" panose="02000000000000000000" pitchFamily="2" charset="-78"/>
              </a:rPr>
              <a:t> هي مكتبة نمذجة لغة</a:t>
            </a:r>
            <a:endParaRPr lang="en-US" sz="2800" b="1" dirty="0">
              <a:solidFill>
                <a:schemeClr val="bg1"/>
              </a:solidFill>
              <a:latin typeface="Sakkal Majalla" panose="02000000000000000000" pitchFamily="2" charset="-78"/>
              <a:cs typeface="Sakkal Majalla" panose="02000000000000000000" pitchFamily="2" charset="-78"/>
            </a:endParaRPr>
          </a:p>
          <a:p>
            <a:pPr algn="r" rtl="1"/>
            <a:r>
              <a:rPr lang="ar-JO" sz="2800" b="1" dirty="0">
                <a:solidFill>
                  <a:schemeClr val="bg1"/>
                </a:solidFill>
                <a:latin typeface="Sakkal Majalla" panose="02000000000000000000" pitchFamily="2" charset="-78"/>
                <a:cs typeface="Sakkal Majalla" panose="02000000000000000000" pitchFamily="2" charset="-78"/>
              </a:rPr>
              <a:t> طبيعية مفتوحة المصدر</a:t>
            </a:r>
            <a:endParaRPr lang="en-US" sz="2800" b="1" dirty="0">
              <a:solidFill>
                <a:schemeClr val="bg1"/>
              </a:solidFill>
              <a:latin typeface="Sakkal Majalla" panose="02000000000000000000" pitchFamily="2" charset="-78"/>
              <a:cs typeface="Sakkal Majalla" panose="02000000000000000000" pitchFamily="2" charset="-78"/>
            </a:endParaRPr>
          </a:p>
        </p:txBody>
      </p:sp>
      <p:sp>
        <p:nvSpPr>
          <p:cNvPr id="100" name="TextBox 99">
            <a:extLst>
              <a:ext uri="{FF2B5EF4-FFF2-40B4-BE49-F238E27FC236}">
                <a16:creationId xmlns:a16="http://schemas.microsoft.com/office/drawing/2014/main" id="{52F0858E-96C6-445A-A011-9A8FEBEF1EF1}"/>
              </a:ext>
            </a:extLst>
          </p:cNvPr>
          <p:cNvSpPr txBox="1"/>
          <p:nvPr/>
        </p:nvSpPr>
        <p:spPr>
          <a:xfrm>
            <a:off x="2225776" y="4132386"/>
            <a:ext cx="3042843" cy="584775"/>
          </a:xfrm>
          <a:prstGeom prst="rect">
            <a:avLst/>
          </a:prstGeom>
          <a:noFill/>
        </p:spPr>
        <p:txBody>
          <a:bodyPr wrap="square" rtlCol="0">
            <a:spAutoFit/>
          </a:bodyPr>
          <a:lstStyle/>
          <a:p>
            <a:pPr algn="r"/>
            <a:r>
              <a:rPr lang="ar-JO" sz="3200" b="1" dirty="0">
                <a:solidFill>
                  <a:schemeClr val="bg1"/>
                </a:solidFill>
                <a:latin typeface="Sakkal Majalla" panose="02000000000000000000" pitchFamily="2" charset="-78"/>
                <a:cs typeface="Sakkal Majalla" panose="02000000000000000000" pitchFamily="2" charset="-78"/>
              </a:rPr>
              <a:t>الحوسبة اللغوية</a:t>
            </a:r>
            <a:endParaRPr lang="pl-PL" dirty="0">
              <a:solidFill>
                <a:schemeClr val="bg1"/>
              </a:solidFill>
              <a:latin typeface="Sakkal Majalla" panose="02000000000000000000" pitchFamily="2" charset="-78"/>
              <a:cs typeface="Sakkal Majalla" panose="02000000000000000000" pitchFamily="2" charset="-78"/>
            </a:endParaRPr>
          </a:p>
        </p:txBody>
      </p:sp>
      <p:pic>
        <p:nvPicPr>
          <p:cNvPr id="101" name="Graphic 100" descr="Line arrow: Clockwise curve with solid fill">
            <a:extLst>
              <a:ext uri="{FF2B5EF4-FFF2-40B4-BE49-F238E27FC236}">
                <a16:creationId xmlns:a16="http://schemas.microsoft.com/office/drawing/2014/main" id="{8910E3E3-F58A-4F53-B78E-E0986849232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5194408">
            <a:off x="4727637" y="4570618"/>
            <a:ext cx="537889" cy="537889"/>
          </a:xfrm>
          <a:prstGeom prst="rect">
            <a:avLst/>
          </a:prstGeom>
        </p:spPr>
      </p:pic>
      <p:pic>
        <p:nvPicPr>
          <p:cNvPr id="102" name="Graphic 101" descr="Cloud Computing outline">
            <a:extLst>
              <a:ext uri="{FF2B5EF4-FFF2-40B4-BE49-F238E27FC236}">
                <a16:creationId xmlns:a16="http://schemas.microsoft.com/office/drawing/2014/main" id="{249EE3F9-EA93-43E0-91D5-B1C35A8696C6}"/>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2366345" y="4054118"/>
            <a:ext cx="670147" cy="670147"/>
          </a:xfrm>
          <a:prstGeom prst="rect">
            <a:avLst/>
          </a:prstGeom>
        </p:spPr>
      </p:pic>
      <p:pic>
        <p:nvPicPr>
          <p:cNvPr id="105" name="Graphic 104" descr="Star outline">
            <a:extLst>
              <a:ext uri="{FF2B5EF4-FFF2-40B4-BE49-F238E27FC236}">
                <a16:creationId xmlns:a16="http://schemas.microsoft.com/office/drawing/2014/main" id="{7D8615CD-D561-426B-B98E-4A02FBEDBF2B}"/>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59120" y="1078477"/>
            <a:ext cx="257628" cy="257628"/>
          </a:xfrm>
          <a:prstGeom prst="rect">
            <a:avLst/>
          </a:prstGeom>
        </p:spPr>
      </p:pic>
      <p:pic>
        <p:nvPicPr>
          <p:cNvPr id="106" name="Graphic 105" descr="Star outline">
            <a:extLst>
              <a:ext uri="{FF2B5EF4-FFF2-40B4-BE49-F238E27FC236}">
                <a16:creationId xmlns:a16="http://schemas.microsoft.com/office/drawing/2014/main" id="{2F5C0F3E-3C3E-41E3-92A1-74D8DF51B02B}"/>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580881" y="5940898"/>
            <a:ext cx="157823" cy="157823"/>
          </a:xfrm>
          <a:prstGeom prst="rect">
            <a:avLst/>
          </a:prstGeom>
        </p:spPr>
      </p:pic>
      <p:pic>
        <p:nvPicPr>
          <p:cNvPr id="107" name="Graphic 106" descr="Star outline">
            <a:extLst>
              <a:ext uri="{FF2B5EF4-FFF2-40B4-BE49-F238E27FC236}">
                <a16:creationId xmlns:a16="http://schemas.microsoft.com/office/drawing/2014/main" id="{78D0DB03-D747-4842-BF8E-90390BA1FC86}"/>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0947853" y="3377603"/>
            <a:ext cx="203533" cy="203533"/>
          </a:xfrm>
          <a:prstGeom prst="rect">
            <a:avLst/>
          </a:prstGeom>
        </p:spPr>
      </p:pic>
      <p:pic>
        <p:nvPicPr>
          <p:cNvPr id="108" name="Graphic 107" descr="Star outline">
            <a:extLst>
              <a:ext uri="{FF2B5EF4-FFF2-40B4-BE49-F238E27FC236}">
                <a16:creationId xmlns:a16="http://schemas.microsoft.com/office/drawing/2014/main" id="{85294FDE-B79B-40D3-B0AF-CF688E2AB892}"/>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10698533" y="5497127"/>
            <a:ext cx="157823" cy="157823"/>
          </a:xfrm>
          <a:prstGeom prst="rect">
            <a:avLst/>
          </a:prstGeom>
        </p:spPr>
      </p:pic>
      <p:sp>
        <p:nvSpPr>
          <p:cNvPr id="110" name="TextBox 109">
            <a:extLst>
              <a:ext uri="{FF2B5EF4-FFF2-40B4-BE49-F238E27FC236}">
                <a16:creationId xmlns:a16="http://schemas.microsoft.com/office/drawing/2014/main" id="{3426159B-98ED-4518-97E2-5DD5B5BA5931}"/>
              </a:ext>
            </a:extLst>
          </p:cNvPr>
          <p:cNvSpPr txBox="1"/>
          <p:nvPr/>
        </p:nvSpPr>
        <p:spPr>
          <a:xfrm>
            <a:off x="4428879" y="392785"/>
            <a:ext cx="2393044" cy="400110"/>
          </a:xfrm>
          <a:prstGeom prst="rect">
            <a:avLst/>
          </a:prstGeom>
          <a:noFill/>
        </p:spPr>
        <p:txBody>
          <a:bodyPr wrap="square" rtlCol="0">
            <a:spAutoFit/>
          </a:bodyPr>
          <a:lstStyle/>
          <a:p>
            <a:pPr algn="r"/>
            <a:endParaRPr lang="pl-PL" sz="2000" dirty="0">
              <a:solidFill>
                <a:schemeClr val="bg1"/>
              </a:solidFill>
              <a:latin typeface="Sakkal Majalla" panose="02000000000000000000" pitchFamily="2" charset="-78"/>
              <a:cs typeface="Sakkal Majalla" panose="02000000000000000000" pitchFamily="2" charset="-78"/>
            </a:endParaRPr>
          </a:p>
        </p:txBody>
      </p:sp>
      <p:sp>
        <p:nvSpPr>
          <p:cNvPr id="111" name="TextBox 110">
            <a:extLst>
              <a:ext uri="{FF2B5EF4-FFF2-40B4-BE49-F238E27FC236}">
                <a16:creationId xmlns:a16="http://schemas.microsoft.com/office/drawing/2014/main" id="{9525C43C-C378-479E-8988-08639F901AAC}"/>
              </a:ext>
            </a:extLst>
          </p:cNvPr>
          <p:cNvSpPr txBox="1"/>
          <p:nvPr/>
        </p:nvSpPr>
        <p:spPr>
          <a:xfrm>
            <a:off x="3909135" y="392785"/>
            <a:ext cx="3755801" cy="646331"/>
          </a:xfrm>
          <a:prstGeom prst="rect">
            <a:avLst/>
          </a:prstGeom>
          <a:noFill/>
        </p:spPr>
        <p:txBody>
          <a:bodyPr wrap="square" rtlCol="0">
            <a:spAutoFit/>
          </a:bodyPr>
          <a:lstStyle/>
          <a:p>
            <a:pPr algn="ctr"/>
            <a:r>
              <a:rPr lang="ar-JO" sz="3600" b="1" dirty="0">
                <a:solidFill>
                  <a:srgbClr val="421C58"/>
                </a:solidFill>
                <a:latin typeface="Sakkal Majalla" panose="02000000000000000000" pitchFamily="2" charset="-78"/>
                <a:cs typeface="Sakkal Majalla" panose="02000000000000000000" pitchFamily="2" charset="-78"/>
              </a:rPr>
              <a:t>التقنيات والمصادر </a:t>
            </a:r>
            <a:endParaRPr lang="pl-PL" sz="2000" dirty="0">
              <a:solidFill>
                <a:srgbClr val="421C58"/>
              </a:solidFill>
              <a:latin typeface="Sakkal Majalla" panose="02000000000000000000" pitchFamily="2" charset="-78"/>
              <a:cs typeface="Sakkal Majalla" panose="02000000000000000000" pitchFamily="2" charset="-78"/>
            </a:endParaRPr>
          </a:p>
        </p:txBody>
      </p:sp>
    </p:spTree>
    <p:extLst>
      <p:ext uri="{BB962C8B-B14F-4D97-AF65-F5344CB8AC3E}">
        <p14:creationId xmlns:p14="http://schemas.microsoft.com/office/powerpoint/2010/main" val="38853187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74"/>
                                        </p:tgtEl>
                                        <p:attrNameLst>
                                          <p:attrName>style.visibility</p:attrName>
                                        </p:attrNameLst>
                                      </p:cBhvr>
                                      <p:to>
                                        <p:strVal val="visible"/>
                                      </p:to>
                                    </p:set>
                                    <p:animEffect transition="in" filter="fade">
                                      <p:cBhvr>
                                        <p:cTn id="23" dur="500"/>
                                        <p:tgtEl>
                                          <p:spTgt spid="74"/>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500"/>
                                        <p:tgtEl>
                                          <p:spTgt spid="73"/>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82"/>
                                        </p:tgtEl>
                                        <p:attrNameLst>
                                          <p:attrName>style.visibility</p:attrName>
                                        </p:attrNameLst>
                                      </p:cBhvr>
                                      <p:to>
                                        <p:strVal val="visible"/>
                                      </p:to>
                                    </p:set>
                                    <p:animEffect transition="in" filter="fade">
                                      <p:cBhvr>
                                        <p:cTn id="31" dur="500"/>
                                        <p:tgtEl>
                                          <p:spTgt spid="82"/>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80"/>
                                        </p:tgtEl>
                                        <p:attrNameLst>
                                          <p:attrName>style.visibility</p:attrName>
                                        </p:attrNameLst>
                                      </p:cBhvr>
                                      <p:to>
                                        <p:strVal val="visible"/>
                                      </p:to>
                                    </p:set>
                                    <p:animEffect transition="in" filter="fade">
                                      <p:cBhvr>
                                        <p:cTn id="35" dur="500"/>
                                        <p:tgtEl>
                                          <p:spTgt spid="80"/>
                                        </p:tgtEl>
                                      </p:cBhvr>
                                    </p:animEffect>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79"/>
                                        </p:tgtEl>
                                        <p:attrNameLst>
                                          <p:attrName>style.visibility</p:attrName>
                                        </p:attrNameLst>
                                      </p:cBhvr>
                                      <p:to>
                                        <p:strVal val="visible"/>
                                      </p:to>
                                    </p:set>
                                    <p:animEffect transition="in" filter="fade">
                                      <p:cBhvr>
                                        <p:cTn id="39" dur="500"/>
                                        <p:tgtEl>
                                          <p:spTgt spid="79"/>
                                        </p:tgtEl>
                                      </p:cBhvr>
                                    </p:animEffect>
                                  </p:childTnLst>
                                </p:cTn>
                              </p:par>
                            </p:childTnLst>
                          </p:cTn>
                        </p:par>
                        <p:par>
                          <p:cTn id="40" fill="hold">
                            <p:stCondLst>
                              <p:cond delay="3000"/>
                            </p:stCondLst>
                            <p:childTnLst>
                              <p:par>
                                <p:cTn id="41" presetID="10" presetClass="entr" presetSubtype="0" fill="hold" nodeType="after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96"/>
                                        </p:tgtEl>
                                        <p:attrNameLst>
                                          <p:attrName>style.visibility</p:attrName>
                                        </p:attrNameLst>
                                      </p:cBhvr>
                                      <p:to>
                                        <p:strVal val="visible"/>
                                      </p:to>
                                    </p:set>
                                    <p:animEffect transition="in" filter="fade">
                                      <p:cBhvr>
                                        <p:cTn id="47" dur="500"/>
                                        <p:tgtEl>
                                          <p:spTgt spid="96"/>
                                        </p:tgtEl>
                                      </p:cBhvr>
                                    </p:animEffect>
                                  </p:childTnLst>
                                </p:cTn>
                              </p:par>
                            </p:childTnLst>
                          </p:cTn>
                        </p:par>
                        <p:par>
                          <p:cTn id="48" fill="hold">
                            <p:stCondLst>
                              <p:cond delay="4000"/>
                            </p:stCondLst>
                            <p:childTnLst>
                              <p:par>
                                <p:cTn id="49" presetID="10" presetClass="entr" presetSubtype="0" fill="hold" nodeType="afterEffect">
                                  <p:stCondLst>
                                    <p:cond delay="0"/>
                                  </p:stCondLst>
                                  <p:childTnLst>
                                    <p:set>
                                      <p:cBhvr>
                                        <p:cTn id="50" dur="1" fill="hold">
                                          <p:stCondLst>
                                            <p:cond delay="0"/>
                                          </p:stCondLst>
                                        </p:cTn>
                                        <p:tgtEl>
                                          <p:spTgt spid="97"/>
                                        </p:tgtEl>
                                        <p:attrNameLst>
                                          <p:attrName>style.visibility</p:attrName>
                                        </p:attrNameLst>
                                      </p:cBhvr>
                                      <p:to>
                                        <p:strVal val="visible"/>
                                      </p:to>
                                    </p:set>
                                    <p:animEffect transition="in" filter="fade">
                                      <p:cBhvr>
                                        <p:cTn id="51" dur="500"/>
                                        <p:tgtEl>
                                          <p:spTgt spid="97"/>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95"/>
                                        </p:tgtEl>
                                        <p:attrNameLst>
                                          <p:attrName>style.visibility</p:attrName>
                                        </p:attrNameLst>
                                      </p:cBhvr>
                                      <p:to>
                                        <p:strVal val="visible"/>
                                      </p:to>
                                    </p:set>
                                    <p:animEffect transition="in" filter="fade">
                                      <p:cBhvr>
                                        <p:cTn id="55" dur="500"/>
                                        <p:tgtEl>
                                          <p:spTgt spid="95"/>
                                        </p:tgtEl>
                                      </p:cBhvr>
                                    </p:animEffect>
                                  </p:childTnLst>
                                </p:cTn>
                              </p:par>
                            </p:childTnLst>
                          </p:cTn>
                        </p:par>
                        <p:par>
                          <p:cTn id="56" fill="hold">
                            <p:stCondLst>
                              <p:cond delay="5000"/>
                            </p:stCondLst>
                            <p:childTnLst>
                              <p:par>
                                <p:cTn id="57" presetID="10" presetClass="entr" presetSubtype="0" fill="hold" nodeType="afterEffect">
                                  <p:stCondLst>
                                    <p:cond delay="0"/>
                                  </p:stCondLst>
                                  <p:childTnLst>
                                    <p:set>
                                      <p:cBhvr>
                                        <p:cTn id="58" dur="1" fill="hold">
                                          <p:stCondLst>
                                            <p:cond delay="0"/>
                                          </p:stCondLst>
                                        </p:cTn>
                                        <p:tgtEl>
                                          <p:spTgt spid="98"/>
                                        </p:tgtEl>
                                        <p:attrNameLst>
                                          <p:attrName>style.visibility</p:attrName>
                                        </p:attrNameLst>
                                      </p:cBhvr>
                                      <p:to>
                                        <p:strVal val="visible"/>
                                      </p:to>
                                    </p:set>
                                    <p:animEffect transition="in" filter="fade">
                                      <p:cBhvr>
                                        <p:cTn id="59" dur="500"/>
                                        <p:tgtEl>
                                          <p:spTgt spid="98"/>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90"/>
                                        </p:tgtEl>
                                        <p:attrNameLst>
                                          <p:attrName>style.visibility</p:attrName>
                                        </p:attrNameLst>
                                      </p:cBhvr>
                                      <p:to>
                                        <p:strVal val="visible"/>
                                      </p:to>
                                    </p:set>
                                    <p:animEffect transition="in" filter="fade">
                                      <p:cBhvr>
                                        <p:cTn id="63" dur="500"/>
                                        <p:tgtEl>
                                          <p:spTgt spid="90"/>
                                        </p:tgtEl>
                                      </p:cBhvr>
                                    </p:animEffect>
                                  </p:childTnLst>
                                </p:cTn>
                              </p:par>
                            </p:childTnLst>
                          </p:cTn>
                        </p:par>
                        <p:par>
                          <p:cTn id="64" fill="hold">
                            <p:stCondLst>
                              <p:cond delay="6000"/>
                            </p:stCondLst>
                            <p:childTnLst>
                              <p:par>
                                <p:cTn id="65" presetID="10" presetClass="entr" presetSubtype="0" fill="hold" grpId="0" nodeType="afterEffect">
                                  <p:stCondLst>
                                    <p:cond delay="0"/>
                                  </p:stCondLst>
                                  <p:childTnLst>
                                    <p:set>
                                      <p:cBhvr>
                                        <p:cTn id="66" dur="1" fill="hold">
                                          <p:stCondLst>
                                            <p:cond delay="0"/>
                                          </p:stCondLst>
                                        </p:cTn>
                                        <p:tgtEl>
                                          <p:spTgt spid="89"/>
                                        </p:tgtEl>
                                        <p:attrNameLst>
                                          <p:attrName>style.visibility</p:attrName>
                                        </p:attrNameLst>
                                      </p:cBhvr>
                                      <p:to>
                                        <p:strVal val="visible"/>
                                      </p:to>
                                    </p:set>
                                    <p:animEffect transition="in" filter="fade">
                                      <p:cBhvr>
                                        <p:cTn id="67" dur="500"/>
                                        <p:tgtEl>
                                          <p:spTgt spid="89"/>
                                        </p:tgtEl>
                                      </p:cBhvr>
                                    </p:animEffect>
                                  </p:childTnLst>
                                </p:cTn>
                              </p:par>
                            </p:childTnLst>
                          </p:cTn>
                        </p:par>
                        <p:par>
                          <p:cTn id="68" fill="hold">
                            <p:stCondLst>
                              <p:cond delay="6500"/>
                            </p:stCondLst>
                            <p:childTnLst>
                              <p:par>
                                <p:cTn id="69" presetID="10" presetClass="entr" presetSubtype="0" fill="hold" grpId="0" nodeType="afterEffect">
                                  <p:stCondLst>
                                    <p:cond delay="0"/>
                                  </p:stCondLst>
                                  <p:childTnLst>
                                    <p:set>
                                      <p:cBhvr>
                                        <p:cTn id="70" dur="1" fill="hold">
                                          <p:stCondLst>
                                            <p:cond delay="0"/>
                                          </p:stCondLst>
                                        </p:cTn>
                                        <p:tgtEl>
                                          <p:spTgt spid="100"/>
                                        </p:tgtEl>
                                        <p:attrNameLst>
                                          <p:attrName>style.visibility</p:attrName>
                                        </p:attrNameLst>
                                      </p:cBhvr>
                                      <p:to>
                                        <p:strVal val="visible"/>
                                      </p:to>
                                    </p:set>
                                    <p:animEffect transition="in" filter="fade">
                                      <p:cBhvr>
                                        <p:cTn id="71" dur="500"/>
                                        <p:tgtEl>
                                          <p:spTgt spid="100"/>
                                        </p:tgtEl>
                                      </p:cBhvr>
                                    </p:animEffect>
                                  </p:childTnLst>
                                </p:cTn>
                              </p:par>
                            </p:childTnLst>
                          </p:cTn>
                        </p:par>
                        <p:par>
                          <p:cTn id="72" fill="hold">
                            <p:stCondLst>
                              <p:cond delay="7000"/>
                            </p:stCondLst>
                            <p:childTnLst>
                              <p:par>
                                <p:cTn id="73" presetID="10" presetClass="entr" presetSubtype="0" fill="hold" nodeType="afterEffect">
                                  <p:stCondLst>
                                    <p:cond delay="0"/>
                                  </p:stCondLst>
                                  <p:childTnLst>
                                    <p:set>
                                      <p:cBhvr>
                                        <p:cTn id="74" dur="1" fill="hold">
                                          <p:stCondLst>
                                            <p:cond delay="0"/>
                                          </p:stCondLst>
                                        </p:cTn>
                                        <p:tgtEl>
                                          <p:spTgt spid="102"/>
                                        </p:tgtEl>
                                        <p:attrNameLst>
                                          <p:attrName>style.visibility</p:attrName>
                                        </p:attrNameLst>
                                      </p:cBhvr>
                                      <p:to>
                                        <p:strVal val="visible"/>
                                      </p:to>
                                    </p:set>
                                    <p:animEffect transition="in" filter="fade">
                                      <p:cBhvr>
                                        <p:cTn id="75" dur="500"/>
                                        <p:tgtEl>
                                          <p:spTgt spid="102"/>
                                        </p:tgtEl>
                                      </p:cBhvr>
                                    </p:animEffect>
                                  </p:childTnLst>
                                </p:cTn>
                              </p:par>
                            </p:childTnLst>
                          </p:cTn>
                        </p:par>
                        <p:par>
                          <p:cTn id="76" fill="hold">
                            <p:stCondLst>
                              <p:cond delay="7500"/>
                            </p:stCondLst>
                            <p:childTnLst>
                              <p:par>
                                <p:cTn id="77" presetID="10" presetClass="entr" presetSubtype="0" fill="hold" grpId="0" nodeType="afterEffect">
                                  <p:stCondLst>
                                    <p:cond delay="0"/>
                                  </p:stCondLst>
                                  <p:childTnLst>
                                    <p:set>
                                      <p:cBhvr>
                                        <p:cTn id="78" dur="1" fill="hold">
                                          <p:stCondLst>
                                            <p:cond delay="0"/>
                                          </p:stCondLst>
                                        </p:cTn>
                                        <p:tgtEl>
                                          <p:spTgt spid="99"/>
                                        </p:tgtEl>
                                        <p:attrNameLst>
                                          <p:attrName>style.visibility</p:attrName>
                                        </p:attrNameLst>
                                      </p:cBhvr>
                                      <p:to>
                                        <p:strVal val="visible"/>
                                      </p:to>
                                    </p:set>
                                    <p:animEffect transition="in" filter="fade">
                                      <p:cBhvr>
                                        <p:cTn id="79" dur="500"/>
                                        <p:tgtEl>
                                          <p:spTgt spid="99"/>
                                        </p:tgtEl>
                                      </p:cBhvr>
                                    </p:animEffect>
                                  </p:childTnLst>
                                </p:cTn>
                              </p:par>
                            </p:childTnLst>
                          </p:cTn>
                        </p:par>
                        <p:par>
                          <p:cTn id="80" fill="hold">
                            <p:stCondLst>
                              <p:cond delay="8000"/>
                            </p:stCondLst>
                            <p:childTnLst>
                              <p:par>
                                <p:cTn id="81" presetID="10" presetClass="entr" presetSubtype="0" fill="hold" nodeType="afterEffect">
                                  <p:stCondLst>
                                    <p:cond delay="0"/>
                                  </p:stCondLst>
                                  <p:childTnLst>
                                    <p:set>
                                      <p:cBhvr>
                                        <p:cTn id="82" dur="1" fill="hold">
                                          <p:stCondLst>
                                            <p:cond delay="0"/>
                                          </p:stCondLst>
                                        </p:cTn>
                                        <p:tgtEl>
                                          <p:spTgt spid="101"/>
                                        </p:tgtEl>
                                        <p:attrNameLst>
                                          <p:attrName>style.visibility</p:attrName>
                                        </p:attrNameLst>
                                      </p:cBhvr>
                                      <p:to>
                                        <p:strVal val="visible"/>
                                      </p:to>
                                    </p:set>
                                    <p:animEffect transition="in" filter="fade">
                                      <p:cBhvr>
                                        <p:cTn id="83" dur="500"/>
                                        <p:tgtEl>
                                          <p:spTgt spid="101"/>
                                        </p:tgtEl>
                                      </p:cBhvr>
                                    </p:animEffect>
                                  </p:childTnLst>
                                </p:cTn>
                              </p:par>
                            </p:childTnLst>
                          </p:cTn>
                        </p:par>
                        <p:par>
                          <p:cTn id="84" fill="hold">
                            <p:stCondLst>
                              <p:cond delay="8500"/>
                            </p:stCondLst>
                            <p:childTnLst>
                              <p:par>
                                <p:cTn id="85" presetID="10" presetClass="entr" presetSubtype="0" fill="hold" grpId="0" nodeType="afterEffect">
                                  <p:stCondLst>
                                    <p:cond delay="0"/>
                                  </p:stCondLst>
                                  <p:childTnLst>
                                    <p:set>
                                      <p:cBhvr>
                                        <p:cTn id="86" dur="1" fill="hold">
                                          <p:stCondLst>
                                            <p:cond delay="0"/>
                                          </p:stCondLst>
                                        </p:cTn>
                                        <p:tgtEl>
                                          <p:spTgt spid="92"/>
                                        </p:tgtEl>
                                        <p:attrNameLst>
                                          <p:attrName>style.visibility</p:attrName>
                                        </p:attrNameLst>
                                      </p:cBhvr>
                                      <p:to>
                                        <p:strVal val="visible"/>
                                      </p:to>
                                    </p:set>
                                    <p:animEffect transition="in" filter="fade">
                                      <p:cBhvr>
                                        <p:cTn id="87" dur="500"/>
                                        <p:tgtEl>
                                          <p:spTgt spid="92"/>
                                        </p:tgtEl>
                                      </p:cBhvr>
                                    </p:animEffect>
                                  </p:childTnLst>
                                </p:cTn>
                              </p:par>
                            </p:childTnLst>
                          </p:cTn>
                        </p:par>
                        <p:par>
                          <p:cTn id="88" fill="hold">
                            <p:stCondLst>
                              <p:cond delay="9000"/>
                            </p:stCondLst>
                            <p:childTnLst>
                              <p:par>
                                <p:cTn id="89" presetID="10" presetClass="entr" presetSubtype="0" fill="hold" grpId="0" nodeType="afterEffect">
                                  <p:stCondLst>
                                    <p:cond delay="0"/>
                                  </p:stCondLst>
                                  <p:childTnLst>
                                    <p:set>
                                      <p:cBhvr>
                                        <p:cTn id="90" dur="1" fill="hold">
                                          <p:stCondLst>
                                            <p:cond delay="0"/>
                                          </p:stCondLst>
                                        </p:cTn>
                                        <p:tgtEl>
                                          <p:spTgt spid="91"/>
                                        </p:tgtEl>
                                        <p:attrNameLst>
                                          <p:attrName>style.visibility</p:attrName>
                                        </p:attrNameLst>
                                      </p:cBhvr>
                                      <p:to>
                                        <p:strVal val="visible"/>
                                      </p:to>
                                    </p:set>
                                    <p:animEffect transition="in" filter="fade">
                                      <p:cBhvr>
                                        <p:cTn id="91"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11" grpId="0"/>
      <p:bldP spid="19" grpId="0"/>
      <p:bldP spid="73" grpId="0" animBg="1"/>
      <p:bldP spid="74" grpId="0" animBg="1"/>
      <p:bldP spid="79" grpId="0"/>
      <p:bldP spid="80" grpId="0"/>
      <p:bldP spid="89" grpId="0" animBg="1"/>
      <p:bldP spid="90" grpId="0" animBg="1"/>
      <p:bldP spid="91" grpId="0" animBg="1"/>
      <p:bldP spid="92" grpId="0" animBg="1"/>
      <p:bldP spid="95" grpId="0"/>
      <p:bldP spid="96" grpId="0"/>
      <p:bldP spid="99" grpId="0"/>
      <p:bldP spid="10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7550"/>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1BC6DCA-409B-4446-8BA6-F1C45A62A14E}"/>
              </a:ext>
            </a:extLst>
          </p:cNvPr>
          <p:cNvSpPr txBox="1"/>
          <p:nvPr/>
        </p:nvSpPr>
        <p:spPr>
          <a:xfrm>
            <a:off x="5128145" y="215821"/>
            <a:ext cx="2373130" cy="707886"/>
          </a:xfrm>
          <a:prstGeom prst="rect">
            <a:avLst/>
          </a:prstGeom>
          <a:noFill/>
        </p:spPr>
        <p:txBody>
          <a:bodyPr wrap="square" rtlCol="0">
            <a:spAutoFit/>
          </a:bodyPr>
          <a:lstStyle/>
          <a:p>
            <a:pPr algn="r"/>
            <a:r>
              <a:rPr lang="ar-JO" sz="4000" b="1" dirty="0">
                <a:solidFill>
                  <a:srgbClr val="421C58"/>
                </a:solidFill>
                <a:latin typeface="Sakkal Majalla" panose="02000000000000000000" pitchFamily="2" charset="-78"/>
                <a:cs typeface="Sakkal Majalla" panose="02000000000000000000" pitchFamily="2" charset="-78"/>
              </a:rPr>
              <a:t>أعضاء الفريــق</a:t>
            </a:r>
            <a:endParaRPr lang="pl-PL" sz="2400" dirty="0">
              <a:solidFill>
                <a:srgbClr val="421C58"/>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195208" y="6044523"/>
            <a:ext cx="864496" cy="507556"/>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314141" y="6028585"/>
            <a:ext cx="851534" cy="525520"/>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4269" y="2089166"/>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43415" y="5736629"/>
            <a:ext cx="157823" cy="157823"/>
          </a:xfrm>
          <a:prstGeom prst="rect">
            <a:avLst/>
          </a:prstGeom>
        </p:spPr>
      </p:pic>
      <p:sp>
        <p:nvSpPr>
          <p:cNvPr id="2" name="Oval 1">
            <a:extLst>
              <a:ext uri="{FF2B5EF4-FFF2-40B4-BE49-F238E27FC236}">
                <a16:creationId xmlns:a16="http://schemas.microsoft.com/office/drawing/2014/main" id="{6A27028D-79E2-41C3-9345-F2359FC9469F}"/>
              </a:ext>
            </a:extLst>
          </p:cNvPr>
          <p:cNvSpPr/>
          <p:nvPr/>
        </p:nvSpPr>
        <p:spPr>
          <a:xfrm>
            <a:off x="81123" y="76939"/>
            <a:ext cx="1027341" cy="994470"/>
          </a:xfrm>
          <a:prstGeom prst="ellipse">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 name="Oval 20">
            <a:extLst>
              <a:ext uri="{FF2B5EF4-FFF2-40B4-BE49-F238E27FC236}">
                <a16:creationId xmlns:a16="http://schemas.microsoft.com/office/drawing/2014/main" id="{12B2D878-D7B0-4EF5-95CB-E50171EA3716}"/>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 name="Oval 22">
            <a:extLst>
              <a:ext uri="{FF2B5EF4-FFF2-40B4-BE49-F238E27FC236}">
                <a16:creationId xmlns:a16="http://schemas.microsoft.com/office/drawing/2014/main" id="{0CD8ABDC-ADDF-4025-92A0-0EC107EF2FCC}"/>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TextBox 29">
            <a:extLst>
              <a:ext uri="{FF2B5EF4-FFF2-40B4-BE49-F238E27FC236}">
                <a16:creationId xmlns:a16="http://schemas.microsoft.com/office/drawing/2014/main" id="{76D72426-0B80-487C-8B74-A3C460230F96}"/>
              </a:ext>
            </a:extLst>
          </p:cNvPr>
          <p:cNvSpPr txBox="1"/>
          <p:nvPr/>
        </p:nvSpPr>
        <p:spPr>
          <a:xfrm>
            <a:off x="8401238" y="1176005"/>
            <a:ext cx="2057806" cy="584775"/>
          </a:xfrm>
          <a:prstGeom prst="rect">
            <a:avLst/>
          </a:prstGeom>
          <a:noFill/>
        </p:spPr>
        <p:txBody>
          <a:bodyPr wrap="square" rtlCol="0">
            <a:spAutoFit/>
          </a:bodyPr>
          <a:lstStyle/>
          <a:p>
            <a:pPr algn="r"/>
            <a:r>
              <a:rPr lang="ar-JO" sz="3200" b="1" i="0" u="none" strike="noStrike" dirty="0">
                <a:solidFill>
                  <a:schemeClr val="bg1"/>
                </a:solidFill>
                <a:effectLst/>
                <a:latin typeface="Sakkal Majalla" panose="02000000000000000000" pitchFamily="2" charset="-78"/>
                <a:cs typeface="Sakkal Majalla" panose="02000000000000000000" pitchFamily="2" charset="-78"/>
              </a:rPr>
              <a:t>متعب الشمري:</a:t>
            </a:r>
            <a:endParaRPr lang="pl-PL" dirty="0">
              <a:solidFill>
                <a:schemeClr val="bg1"/>
              </a:solidFill>
              <a:latin typeface="Sakkal Majalla" panose="02000000000000000000" pitchFamily="2" charset="-78"/>
              <a:cs typeface="Sakkal Majalla" panose="02000000000000000000" pitchFamily="2" charset="-78"/>
            </a:endParaRPr>
          </a:p>
        </p:txBody>
      </p:sp>
      <p:sp>
        <p:nvSpPr>
          <p:cNvPr id="31" name="TextBox 30">
            <a:extLst>
              <a:ext uri="{FF2B5EF4-FFF2-40B4-BE49-F238E27FC236}">
                <a16:creationId xmlns:a16="http://schemas.microsoft.com/office/drawing/2014/main" id="{B7BFD6AD-68C4-4B0F-BD79-C7637B492243}"/>
              </a:ext>
            </a:extLst>
          </p:cNvPr>
          <p:cNvSpPr txBox="1"/>
          <p:nvPr/>
        </p:nvSpPr>
        <p:spPr>
          <a:xfrm>
            <a:off x="5623367" y="1760780"/>
            <a:ext cx="4913907" cy="461665"/>
          </a:xfrm>
          <a:prstGeom prst="rect">
            <a:avLst/>
          </a:prstGeom>
          <a:noFill/>
        </p:spPr>
        <p:txBody>
          <a:bodyPr wrap="square">
            <a:spAutoFit/>
          </a:bodyPr>
          <a:lstStyle/>
          <a:p>
            <a:pPr algn="r" rtl="1"/>
            <a:r>
              <a:rPr lang="ar-JO" sz="2400" b="1" dirty="0">
                <a:solidFill>
                  <a:schemeClr val="bg1"/>
                </a:solidFill>
                <a:latin typeface="Sakkal Majalla" panose="02000000000000000000" pitchFamily="2" charset="-78"/>
                <a:cs typeface="Sakkal Majalla" panose="02000000000000000000" pitchFamily="2" charset="-78"/>
              </a:rPr>
              <a:t>متخصص في اللغة العربية في جامعة الملك فيصل.</a:t>
            </a:r>
          </a:p>
        </p:txBody>
      </p:sp>
      <p:sp>
        <p:nvSpPr>
          <p:cNvPr id="34" name="Rectangle 33">
            <a:extLst>
              <a:ext uri="{FF2B5EF4-FFF2-40B4-BE49-F238E27FC236}">
                <a16:creationId xmlns:a16="http://schemas.microsoft.com/office/drawing/2014/main" id="{43716821-4C3A-42C5-A33E-82FF47D0CF5D}"/>
              </a:ext>
            </a:extLst>
          </p:cNvPr>
          <p:cNvSpPr/>
          <p:nvPr/>
        </p:nvSpPr>
        <p:spPr>
          <a:xfrm rot="1249743">
            <a:off x="10891532" y="1226459"/>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953A51B-D8F0-4500-8C4B-7D640A6E01C7}"/>
              </a:ext>
            </a:extLst>
          </p:cNvPr>
          <p:cNvSpPr/>
          <p:nvPr/>
        </p:nvSpPr>
        <p:spPr>
          <a:xfrm rot="1249743">
            <a:off x="10793082" y="1298486"/>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5" name="Graphic 44" descr="Star outline">
            <a:extLst>
              <a:ext uri="{FF2B5EF4-FFF2-40B4-BE49-F238E27FC236}">
                <a16:creationId xmlns:a16="http://schemas.microsoft.com/office/drawing/2014/main" id="{8073F36D-279A-4ED3-9B9C-9034F0A8C60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3834" y="5490955"/>
            <a:ext cx="157823" cy="157823"/>
          </a:xfrm>
          <a:prstGeom prst="rect">
            <a:avLst/>
          </a:prstGeom>
        </p:spPr>
      </p:pic>
      <p:pic>
        <p:nvPicPr>
          <p:cNvPr id="14" name="Graphic 13" descr="Security camera with solid fill">
            <a:extLst>
              <a:ext uri="{FF2B5EF4-FFF2-40B4-BE49-F238E27FC236}">
                <a16:creationId xmlns:a16="http://schemas.microsoft.com/office/drawing/2014/main" id="{FC50FDA1-82EF-4971-9E65-BC33908EDE8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21282" y="1673473"/>
            <a:ext cx="914400" cy="914400"/>
          </a:xfrm>
          <a:prstGeom prst="rect">
            <a:avLst/>
          </a:prstGeom>
        </p:spPr>
      </p:pic>
      <p:pic>
        <p:nvPicPr>
          <p:cNvPr id="4" name="WhatsApp Video 2022-05-09 at 11.32.08 AM">
            <a:hlinkClick r:id="" action="ppaction://media"/>
            <a:extLst>
              <a:ext uri="{FF2B5EF4-FFF2-40B4-BE49-F238E27FC236}">
                <a16:creationId xmlns:a16="http://schemas.microsoft.com/office/drawing/2014/main" id="{F58695FF-4043-42F9-8C92-F3767AE2A17F}"/>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608242" y="2490057"/>
            <a:ext cx="6472078" cy="366344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9616109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500" tmFilter="0, 0; .2, .5; .8, .5; 1, 0"/>
                                        <p:tgtEl>
                                          <p:spTgt spid="14"/>
                                        </p:tgtEl>
                                      </p:cBhvr>
                                    </p:animEffect>
                                    <p:animScale>
                                      <p:cBhvr>
                                        <p:cTn id="7" dur="250" autoRev="1" fill="hold"/>
                                        <p:tgtEl>
                                          <p:spTgt spid="14"/>
                                        </p:tgtEl>
                                      </p:cBhvr>
                                      <p:by x="105000" y="105000"/>
                                    </p:animScale>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 presetClass="mediacall" presetSubtype="0" fill="hold" nodeType="withEffect">
                                  <p:stCondLst>
                                    <p:cond delay="0"/>
                                  </p:stCondLst>
                                  <p:childTnLst>
                                    <p:cmd type="call" cmd="playFrom(0.0)">
                                      <p:cBhvr>
                                        <p:cTn id="12" dur="211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4"/>
                </p:tgtEl>
              </p:cMediaNode>
            </p:video>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4"/>
                                        </p:tgtEl>
                                      </p:cBhvr>
                                    </p:cmd>
                                  </p:childTnLst>
                                </p:cTn>
                              </p:par>
                            </p:childTnLst>
                          </p:cTn>
                        </p:par>
                      </p:childTnLst>
                    </p:cTn>
                  </p:par>
                </p:childTnLst>
              </p:cTn>
              <p:nextCondLst>
                <p:cond evt="onClick" delay="0">
                  <p:tgtEl>
                    <p:spTgt spid="4"/>
                  </p:tgtEl>
                </p:cond>
              </p:nextCondLst>
            </p:seq>
          </p:childTnLst>
        </p:cTn>
      </p:par>
    </p:tnLst>
    <p:bldLst>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57550"/>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1BC6DCA-409B-4446-8BA6-F1C45A62A14E}"/>
              </a:ext>
            </a:extLst>
          </p:cNvPr>
          <p:cNvSpPr txBox="1"/>
          <p:nvPr/>
        </p:nvSpPr>
        <p:spPr>
          <a:xfrm>
            <a:off x="5128145" y="215821"/>
            <a:ext cx="2373130" cy="707886"/>
          </a:xfrm>
          <a:prstGeom prst="rect">
            <a:avLst/>
          </a:prstGeom>
          <a:noFill/>
        </p:spPr>
        <p:txBody>
          <a:bodyPr wrap="square" rtlCol="0">
            <a:spAutoFit/>
          </a:bodyPr>
          <a:lstStyle/>
          <a:p>
            <a:pPr algn="r"/>
            <a:r>
              <a:rPr lang="ar-JO" sz="4000" b="1" dirty="0">
                <a:solidFill>
                  <a:srgbClr val="421C58"/>
                </a:solidFill>
                <a:latin typeface="Sakkal Majalla" panose="02000000000000000000" pitchFamily="2" charset="-78"/>
                <a:cs typeface="Sakkal Majalla" panose="02000000000000000000" pitchFamily="2" charset="-78"/>
              </a:rPr>
              <a:t>أعضاء الفريــق</a:t>
            </a:r>
            <a:endParaRPr lang="pl-PL" sz="2400" dirty="0">
              <a:solidFill>
                <a:srgbClr val="421C58"/>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195208" y="6044523"/>
            <a:ext cx="864496" cy="507556"/>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314141" y="6028585"/>
            <a:ext cx="851534" cy="525520"/>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9988" y="2059613"/>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44456" y="5490955"/>
            <a:ext cx="157823" cy="157823"/>
          </a:xfrm>
          <a:prstGeom prst="rect">
            <a:avLst/>
          </a:prstGeom>
        </p:spPr>
      </p:pic>
      <p:sp>
        <p:nvSpPr>
          <p:cNvPr id="2" name="Oval 1">
            <a:extLst>
              <a:ext uri="{FF2B5EF4-FFF2-40B4-BE49-F238E27FC236}">
                <a16:creationId xmlns:a16="http://schemas.microsoft.com/office/drawing/2014/main" id="{6A27028D-79E2-41C3-9345-F2359FC9469F}"/>
              </a:ext>
            </a:extLst>
          </p:cNvPr>
          <p:cNvSpPr/>
          <p:nvPr/>
        </p:nvSpPr>
        <p:spPr>
          <a:xfrm>
            <a:off x="81123" y="76939"/>
            <a:ext cx="1027341" cy="994470"/>
          </a:xfrm>
          <a:prstGeom prst="ellipse">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 name="Oval 20">
            <a:extLst>
              <a:ext uri="{FF2B5EF4-FFF2-40B4-BE49-F238E27FC236}">
                <a16:creationId xmlns:a16="http://schemas.microsoft.com/office/drawing/2014/main" id="{12B2D878-D7B0-4EF5-95CB-E50171EA3716}"/>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 name="Oval 22">
            <a:extLst>
              <a:ext uri="{FF2B5EF4-FFF2-40B4-BE49-F238E27FC236}">
                <a16:creationId xmlns:a16="http://schemas.microsoft.com/office/drawing/2014/main" id="{0CD8ABDC-ADDF-4025-92A0-0EC107EF2FCC}"/>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TextBox 29">
            <a:extLst>
              <a:ext uri="{FF2B5EF4-FFF2-40B4-BE49-F238E27FC236}">
                <a16:creationId xmlns:a16="http://schemas.microsoft.com/office/drawing/2014/main" id="{76D72426-0B80-487C-8B74-A3C460230F96}"/>
              </a:ext>
            </a:extLst>
          </p:cNvPr>
          <p:cNvSpPr txBox="1"/>
          <p:nvPr/>
        </p:nvSpPr>
        <p:spPr>
          <a:xfrm>
            <a:off x="8401238" y="1176005"/>
            <a:ext cx="2057806" cy="584775"/>
          </a:xfrm>
          <a:prstGeom prst="rect">
            <a:avLst/>
          </a:prstGeom>
          <a:noFill/>
        </p:spPr>
        <p:txBody>
          <a:bodyPr wrap="square" rtlCol="0">
            <a:spAutoFit/>
          </a:bodyPr>
          <a:lstStyle/>
          <a:p>
            <a:pPr algn="r"/>
            <a:r>
              <a:rPr lang="ar-JO" sz="3200" b="1" i="0" u="none" strike="noStrike" dirty="0">
                <a:solidFill>
                  <a:schemeClr val="bg1"/>
                </a:solidFill>
                <a:effectLst/>
                <a:latin typeface="Sakkal Majalla" panose="02000000000000000000" pitchFamily="2" charset="-78"/>
                <a:cs typeface="Sakkal Majalla" panose="02000000000000000000" pitchFamily="2" charset="-78"/>
              </a:rPr>
              <a:t>عبد الحفيظ:</a:t>
            </a:r>
            <a:endParaRPr lang="pl-PL" dirty="0">
              <a:solidFill>
                <a:schemeClr val="bg1"/>
              </a:solidFill>
              <a:latin typeface="Sakkal Majalla" panose="02000000000000000000" pitchFamily="2" charset="-78"/>
              <a:cs typeface="Sakkal Majalla" panose="02000000000000000000" pitchFamily="2" charset="-78"/>
            </a:endParaRPr>
          </a:p>
        </p:txBody>
      </p:sp>
      <p:sp>
        <p:nvSpPr>
          <p:cNvPr id="31" name="TextBox 30">
            <a:extLst>
              <a:ext uri="{FF2B5EF4-FFF2-40B4-BE49-F238E27FC236}">
                <a16:creationId xmlns:a16="http://schemas.microsoft.com/office/drawing/2014/main" id="{B7BFD6AD-68C4-4B0F-BD79-C7637B492243}"/>
              </a:ext>
            </a:extLst>
          </p:cNvPr>
          <p:cNvSpPr txBox="1"/>
          <p:nvPr/>
        </p:nvSpPr>
        <p:spPr>
          <a:xfrm>
            <a:off x="6096000" y="1822336"/>
            <a:ext cx="4362363" cy="830997"/>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متخصص في تعليم اللغة العربية لغير الناطقين بها، ومحاضر في إحدى الجامعات البريطانية.</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34" name="Rectangle 33">
            <a:extLst>
              <a:ext uri="{FF2B5EF4-FFF2-40B4-BE49-F238E27FC236}">
                <a16:creationId xmlns:a16="http://schemas.microsoft.com/office/drawing/2014/main" id="{43716821-4C3A-42C5-A33E-82FF47D0CF5D}"/>
              </a:ext>
            </a:extLst>
          </p:cNvPr>
          <p:cNvSpPr/>
          <p:nvPr/>
        </p:nvSpPr>
        <p:spPr>
          <a:xfrm rot="1249743">
            <a:off x="10891532" y="1226459"/>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953A51B-D8F0-4500-8C4B-7D640A6E01C7}"/>
              </a:ext>
            </a:extLst>
          </p:cNvPr>
          <p:cNvSpPr/>
          <p:nvPr/>
        </p:nvSpPr>
        <p:spPr>
          <a:xfrm rot="1249743">
            <a:off x="10793082" y="1298486"/>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5" name="Graphic 44" descr="Star outline">
            <a:extLst>
              <a:ext uri="{FF2B5EF4-FFF2-40B4-BE49-F238E27FC236}">
                <a16:creationId xmlns:a16="http://schemas.microsoft.com/office/drawing/2014/main" id="{8073F36D-279A-4ED3-9B9C-9034F0A8C60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3834" y="5490955"/>
            <a:ext cx="157823" cy="157823"/>
          </a:xfrm>
          <a:prstGeom prst="rect">
            <a:avLst/>
          </a:prstGeom>
        </p:spPr>
      </p:pic>
      <p:pic>
        <p:nvPicPr>
          <p:cNvPr id="3" name="Video">
            <a:hlinkClick r:id="" action="ppaction://media"/>
            <a:extLst>
              <a:ext uri="{FF2B5EF4-FFF2-40B4-BE49-F238E27FC236}">
                <a16:creationId xmlns:a16="http://schemas.microsoft.com/office/drawing/2014/main" id="{C3C706D4-47C1-45ED-A213-737C2F9F132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32200" y="1318436"/>
            <a:ext cx="2619205" cy="464908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4" name="Graphic 13" descr="Security camera with solid fill">
            <a:extLst>
              <a:ext uri="{FF2B5EF4-FFF2-40B4-BE49-F238E27FC236}">
                <a16:creationId xmlns:a16="http://schemas.microsoft.com/office/drawing/2014/main" id="{FC50FDA1-82EF-4971-9E65-BC33908EDE8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797319" y="738584"/>
            <a:ext cx="914400" cy="914400"/>
          </a:xfrm>
          <a:prstGeom prst="rect">
            <a:avLst/>
          </a:prstGeom>
        </p:spPr>
      </p:pic>
    </p:spTree>
    <p:extLst>
      <p:ext uri="{BB962C8B-B14F-4D97-AF65-F5344CB8AC3E}">
        <p14:creationId xmlns:p14="http://schemas.microsoft.com/office/powerpoint/2010/main" val="11907941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933" fill="hold"/>
                                        <p:tgtEl>
                                          <p:spTgt spid="3"/>
                                        </p:tgtEl>
                                      </p:cBhvr>
                                    </p:cmd>
                                  </p:childTnLst>
                                </p:cTn>
                              </p:par>
                              <p:par>
                                <p:cTn id="7" presetID="26" presetClass="emph" presetSubtype="0" fill="hold" nodeType="withEffect">
                                  <p:stCondLst>
                                    <p:cond delay="0"/>
                                  </p:stCondLst>
                                  <p:childTnLst>
                                    <p:animEffect transition="out" filter="fade">
                                      <p:cBhvr>
                                        <p:cTn id="8" dur="500" tmFilter="0, 0; .2, .5; .8, .5; 1, 0"/>
                                        <p:tgtEl>
                                          <p:spTgt spid="14"/>
                                        </p:tgtEl>
                                      </p:cBhvr>
                                    </p:animEffect>
                                    <p:animScale>
                                      <p:cBhvr>
                                        <p:cTn id="9" dur="250" autoRev="1" fill="hold"/>
                                        <p:tgtEl>
                                          <p:spTgt spid="14"/>
                                        </p:tgtEl>
                                      </p:cBhvr>
                                      <p:by x="105000" y="105000"/>
                                    </p:animScale>
                                  </p:childTnLst>
                                </p:cTn>
                              </p:par>
                              <p:par>
                                <p:cTn id="10" presetID="10"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3"/>
                </p:tgtEl>
              </p:cMediaNode>
            </p:video>
            <p:seq concurrent="1" nextAc="seek">
              <p:cTn id="14" restart="whenNotActive" fill="hold" evtFilter="cancelBubble" nodeType="interactiveSeq">
                <p:stCondLst>
                  <p:cond evt="onClick" delay="0">
                    <p:tgtEl>
                      <p:spTgt spid="3"/>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withEffect">
                                  <p:stCondLst>
                                    <p:cond delay="0"/>
                                  </p:stCondLst>
                                  <p:childTnLst>
                                    <p:cmd type="call" cmd="togglePause">
                                      <p:cBhvr>
                                        <p:cTn id="18" dur="1" fill="hold"/>
                                        <p:tgtEl>
                                          <p:spTgt spid="3"/>
                                        </p:tgtEl>
                                      </p:cBhvr>
                                    </p:cmd>
                                  </p:childTnLst>
                                </p:cTn>
                              </p:par>
                            </p:childTnLst>
                          </p:cTn>
                        </p:par>
                      </p:childTnLst>
                    </p:cTn>
                  </p:par>
                </p:childTnLst>
              </p:cTn>
              <p:nextCondLst>
                <p:cond evt="onClick" delay="0">
                  <p:tgtEl>
                    <p:spTgt spid="3"/>
                  </p:tgtEl>
                </p:cond>
              </p:nextCondLst>
            </p:seq>
          </p:childTnLst>
        </p:cTn>
      </p:par>
    </p:tnLst>
    <p:bldLst>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7550"/>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1BC6DCA-409B-4446-8BA6-F1C45A62A14E}"/>
              </a:ext>
            </a:extLst>
          </p:cNvPr>
          <p:cNvSpPr txBox="1"/>
          <p:nvPr/>
        </p:nvSpPr>
        <p:spPr>
          <a:xfrm>
            <a:off x="5128145" y="215821"/>
            <a:ext cx="2373130" cy="707886"/>
          </a:xfrm>
          <a:prstGeom prst="rect">
            <a:avLst/>
          </a:prstGeom>
          <a:noFill/>
        </p:spPr>
        <p:txBody>
          <a:bodyPr wrap="square" rtlCol="0">
            <a:spAutoFit/>
          </a:bodyPr>
          <a:lstStyle/>
          <a:p>
            <a:pPr algn="r"/>
            <a:r>
              <a:rPr lang="ar-JO" sz="4000" b="1" dirty="0">
                <a:solidFill>
                  <a:srgbClr val="421C58"/>
                </a:solidFill>
                <a:latin typeface="Sakkal Majalla" panose="02000000000000000000" pitchFamily="2" charset="-78"/>
                <a:cs typeface="Sakkal Majalla" panose="02000000000000000000" pitchFamily="2" charset="-78"/>
              </a:rPr>
              <a:t>أعضاء الفريــق</a:t>
            </a:r>
            <a:endParaRPr lang="pl-PL" sz="2400" dirty="0">
              <a:solidFill>
                <a:srgbClr val="421C58"/>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195208" y="6044523"/>
            <a:ext cx="864496" cy="507556"/>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314141" y="6028585"/>
            <a:ext cx="851534" cy="525520"/>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29988" y="2059613"/>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44456" y="5490955"/>
            <a:ext cx="157823" cy="157823"/>
          </a:xfrm>
          <a:prstGeom prst="rect">
            <a:avLst/>
          </a:prstGeom>
        </p:spPr>
      </p:pic>
      <p:sp>
        <p:nvSpPr>
          <p:cNvPr id="2" name="Oval 1">
            <a:extLst>
              <a:ext uri="{FF2B5EF4-FFF2-40B4-BE49-F238E27FC236}">
                <a16:creationId xmlns:a16="http://schemas.microsoft.com/office/drawing/2014/main" id="{6A27028D-79E2-41C3-9345-F2359FC9469F}"/>
              </a:ext>
            </a:extLst>
          </p:cNvPr>
          <p:cNvSpPr/>
          <p:nvPr/>
        </p:nvSpPr>
        <p:spPr>
          <a:xfrm>
            <a:off x="81123" y="76939"/>
            <a:ext cx="1027341" cy="994470"/>
          </a:xfrm>
          <a:prstGeom prst="ellipse">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 name="Oval 20">
            <a:extLst>
              <a:ext uri="{FF2B5EF4-FFF2-40B4-BE49-F238E27FC236}">
                <a16:creationId xmlns:a16="http://schemas.microsoft.com/office/drawing/2014/main" id="{12B2D878-D7B0-4EF5-95CB-E50171EA3716}"/>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 name="Oval 22">
            <a:extLst>
              <a:ext uri="{FF2B5EF4-FFF2-40B4-BE49-F238E27FC236}">
                <a16:creationId xmlns:a16="http://schemas.microsoft.com/office/drawing/2014/main" id="{0CD8ABDC-ADDF-4025-92A0-0EC107EF2FCC}"/>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TextBox 29">
            <a:extLst>
              <a:ext uri="{FF2B5EF4-FFF2-40B4-BE49-F238E27FC236}">
                <a16:creationId xmlns:a16="http://schemas.microsoft.com/office/drawing/2014/main" id="{76D72426-0B80-487C-8B74-A3C460230F96}"/>
              </a:ext>
            </a:extLst>
          </p:cNvPr>
          <p:cNvSpPr txBox="1"/>
          <p:nvPr/>
        </p:nvSpPr>
        <p:spPr>
          <a:xfrm>
            <a:off x="8401238" y="1176005"/>
            <a:ext cx="2057806" cy="584775"/>
          </a:xfrm>
          <a:prstGeom prst="rect">
            <a:avLst/>
          </a:prstGeom>
          <a:noFill/>
        </p:spPr>
        <p:txBody>
          <a:bodyPr wrap="square" rtlCol="0">
            <a:spAutoFit/>
          </a:bodyPr>
          <a:lstStyle/>
          <a:p>
            <a:pPr algn="r"/>
            <a:r>
              <a:rPr lang="ar-JO" sz="3200" b="1" i="0" u="none" strike="noStrike" dirty="0">
                <a:solidFill>
                  <a:schemeClr val="bg1"/>
                </a:solidFill>
                <a:effectLst/>
                <a:latin typeface="Sakkal Majalla" panose="02000000000000000000" pitchFamily="2" charset="-78"/>
                <a:cs typeface="Sakkal Majalla" panose="02000000000000000000" pitchFamily="2" charset="-78"/>
              </a:rPr>
              <a:t>أحلام مفرح:</a:t>
            </a:r>
            <a:endParaRPr lang="pl-PL" dirty="0">
              <a:solidFill>
                <a:schemeClr val="bg1"/>
              </a:solidFill>
              <a:latin typeface="Sakkal Majalla" panose="02000000000000000000" pitchFamily="2" charset="-78"/>
              <a:cs typeface="Sakkal Majalla" panose="02000000000000000000" pitchFamily="2" charset="-78"/>
            </a:endParaRPr>
          </a:p>
        </p:txBody>
      </p:sp>
      <p:sp>
        <p:nvSpPr>
          <p:cNvPr id="31" name="TextBox 30">
            <a:extLst>
              <a:ext uri="{FF2B5EF4-FFF2-40B4-BE49-F238E27FC236}">
                <a16:creationId xmlns:a16="http://schemas.microsoft.com/office/drawing/2014/main" id="{B7BFD6AD-68C4-4B0F-BD79-C7637B492243}"/>
              </a:ext>
            </a:extLst>
          </p:cNvPr>
          <p:cNvSpPr txBox="1"/>
          <p:nvPr/>
        </p:nvSpPr>
        <p:spPr>
          <a:xfrm>
            <a:off x="5860104" y="1822336"/>
            <a:ext cx="4598260" cy="461665"/>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متخصصة في مجال التقنية وتصميم التطبيقات.</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34" name="Rectangle 33">
            <a:extLst>
              <a:ext uri="{FF2B5EF4-FFF2-40B4-BE49-F238E27FC236}">
                <a16:creationId xmlns:a16="http://schemas.microsoft.com/office/drawing/2014/main" id="{43716821-4C3A-42C5-A33E-82FF47D0CF5D}"/>
              </a:ext>
            </a:extLst>
          </p:cNvPr>
          <p:cNvSpPr/>
          <p:nvPr/>
        </p:nvSpPr>
        <p:spPr>
          <a:xfrm rot="1249743">
            <a:off x="10891532" y="1226459"/>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953A51B-D8F0-4500-8C4B-7D640A6E01C7}"/>
              </a:ext>
            </a:extLst>
          </p:cNvPr>
          <p:cNvSpPr/>
          <p:nvPr/>
        </p:nvSpPr>
        <p:spPr>
          <a:xfrm rot="1249743">
            <a:off x="10793082" y="1298486"/>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5" name="Graphic 44" descr="Star outline">
            <a:extLst>
              <a:ext uri="{FF2B5EF4-FFF2-40B4-BE49-F238E27FC236}">
                <a16:creationId xmlns:a16="http://schemas.microsoft.com/office/drawing/2014/main" id="{8073F36D-279A-4ED3-9B9C-9034F0A8C60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03834" y="5490955"/>
            <a:ext cx="157823" cy="157823"/>
          </a:xfrm>
          <a:prstGeom prst="rect">
            <a:avLst/>
          </a:prstGeom>
        </p:spPr>
      </p:pic>
      <p:sp>
        <p:nvSpPr>
          <p:cNvPr id="6" name="Rectangle: Rounded Corners 5">
            <a:extLst>
              <a:ext uri="{FF2B5EF4-FFF2-40B4-BE49-F238E27FC236}">
                <a16:creationId xmlns:a16="http://schemas.microsoft.com/office/drawing/2014/main" id="{2B09E7FA-BA21-4049-8FDC-6E2290575C28}"/>
              </a:ext>
            </a:extLst>
          </p:cNvPr>
          <p:cNvSpPr/>
          <p:nvPr/>
        </p:nvSpPr>
        <p:spPr>
          <a:xfrm>
            <a:off x="2334480" y="1760780"/>
            <a:ext cx="2912566" cy="3887998"/>
          </a:xfrm>
          <a:prstGeom prst="roundRect">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 name="تسجيل جديد ٩">
            <a:hlinkClick r:id="" action="ppaction://media"/>
            <a:extLst>
              <a:ext uri="{FF2B5EF4-FFF2-40B4-BE49-F238E27FC236}">
                <a16:creationId xmlns:a16="http://schemas.microsoft.com/office/drawing/2014/main" id="{2912612C-1340-4100-A132-DCD2DAF14A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92669" y="4867292"/>
            <a:ext cx="609600" cy="609600"/>
          </a:xfrm>
          <a:prstGeom prst="rect">
            <a:avLst/>
          </a:prstGeom>
        </p:spPr>
      </p:pic>
      <p:sp>
        <p:nvSpPr>
          <p:cNvPr id="22" name="Rectangle: Rounded Corners 21">
            <a:extLst>
              <a:ext uri="{FF2B5EF4-FFF2-40B4-BE49-F238E27FC236}">
                <a16:creationId xmlns:a16="http://schemas.microsoft.com/office/drawing/2014/main" id="{C9FA05A7-FD81-4238-B322-C5E3AB479E09}"/>
              </a:ext>
            </a:extLst>
          </p:cNvPr>
          <p:cNvSpPr/>
          <p:nvPr/>
        </p:nvSpPr>
        <p:spPr>
          <a:xfrm>
            <a:off x="2481006" y="1681868"/>
            <a:ext cx="2912566" cy="3887998"/>
          </a:xfrm>
          <a:custGeom>
            <a:avLst/>
            <a:gdLst>
              <a:gd name="connsiteX0" fmla="*/ 0 w 2912566"/>
              <a:gd name="connsiteY0" fmla="*/ 485437 h 3887998"/>
              <a:gd name="connsiteX1" fmla="*/ 485437 w 2912566"/>
              <a:gd name="connsiteY1" fmla="*/ 0 h 3887998"/>
              <a:gd name="connsiteX2" fmla="*/ 970860 w 2912566"/>
              <a:gd name="connsiteY2" fmla="*/ 0 h 3887998"/>
              <a:gd name="connsiteX3" fmla="*/ 1417449 w 2912566"/>
              <a:gd name="connsiteY3" fmla="*/ 0 h 3887998"/>
              <a:gd name="connsiteX4" fmla="*/ 1883455 w 2912566"/>
              <a:gd name="connsiteY4" fmla="*/ 0 h 3887998"/>
              <a:gd name="connsiteX5" fmla="*/ 2427129 w 2912566"/>
              <a:gd name="connsiteY5" fmla="*/ 0 h 3887998"/>
              <a:gd name="connsiteX6" fmla="*/ 2912566 w 2912566"/>
              <a:gd name="connsiteY6" fmla="*/ 485437 h 3887998"/>
              <a:gd name="connsiteX7" fmla="*/ 2912566 w 2912566"/>
              <a:gd name="connsiteY7" fmla="*/ 1068862 h 3887998"/>
              <a:gd name="connsiteX8" fmla="*/ 2912566 w 2912566"/>
              <a:gd name="connsiteY8" fmla="*/ 1710629 h 3887998"/>
              <a:gd name="connsiteX9" fmla="*/ 2912566 w 2912566"/>
              <a:gd name="connsiteY9" fmla="*/ 2235711 h 3887998"/>
              <a:gd name="connsiteX10" fmla="*/ 2912566 w 2912566"/>
              <a:gd name="connsiteY10" fmla="*/ 2877479 h 3887998"/>
              <a:gd name="connsiteX11" fmla="*/ 2912566 w 2912566"/>
              <a:gd name="connsiteY11" fmla="*/ 3402561 h 3887998"/>
              <a:gd name="connsiteX12" fmla="*/ 2427129 w 2912566"/>
              <a:gd name="connsiteY12" fmla="*/ 3887998 h 3887998"/>
              <a:gd name="connsiteX13" fmla="*/ 1902872 w 2912566"/>
              <a:gd name="connsiteY13" fmla="*/ 3887998 h 3887998"/>
              <a:gd name="connsiteX14" fmla="*/ 1398032 w 2912566"/>
              <a:gd name="connsiteY14" fmla="*/ 3887998 h 3887998"/>
              <a:gd name="connsiteX15" fmla="*/ 951443 w 2912566"/>
              <a:gd name="connsiteY15" fmla="*/ 3887998 h 3887998"/>
              <a:gd name="connsiteX16" fmla="*/ 485437 w 2912566"/>
              <a:gd name="connsiteY16" fmla="*/ 3887998 h 3887998"/>
              <a:gd name="connsiteX17" fmla="*/ 0 w 2912566"/>
              <a:gd name="connsiteY17" fmla="*/ 3402561 h 3887998"/>
              <a:gd name="connsiteX18" fmla="*/ 0 w 2912566"/>
              <a:gd name="connsiteY18" fmla="*/ 2760794 h 3887998"/>
              <a:gd name="connsiteX19" fmla="*/ 0 w 2912566"/>
              <a:gd name="connsiteY19" fmla="*/ 2206540 h 3887998"/>
              <a:gd name="connsiteX20" fmla="*/ 0 w 2912566"/>
              <a:gd name="connsiteY20" fmla="*/ 1593944 h 3887998"/>
              <a:gd name="connsiteX21" fmla="*/ 0 w 2912566"/>
              <a:gd name="connsiteY21" fmla="*/ 1098033 h 3887998"/>
              <a:gd name="connsiteX22" fmla="*/ 0 w 2912566"/>
              <a:gd name="connsiteY22" fmla="*/ 485437 h 388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2566" h="3887998" extrusionOk="0">
                <a:moveTo>
                  <a:pt x="0" y="485437"/>
                </a:moveTo>
                <a:cubicBezTo>
                  <a:pt x="63337" y="246322"/>
                  <a:pt x="221781" y="35171"/>
                  <a:pt x="485437" y="0"/>
                </a:cubicBezTo>
                <a:cubicBezTo>
                  <a:pt x="643952" y="-40063"/>
                  <a:pt x="774575" y="44826"/>
                  <a:pt x="970860" y="0"/>
                </a:cubicBezTo>
                <a:cubicBezTo>
                  <a:pt x="1167145" y="-44826"/>
                  <a:pt x="1307828" y="13195"/>
                  <a:pt x="1417449" y="0"/>
                </a:cubicBezTo>
                <a:cubicBezTo>
                  <a:pt x="1527070" y="-13195"/>
                  <a:pt x="1725325" y="43219"/>
                  <a:pt x="1883455" y="0"/>
                </a:cubicBezTo>
                <a:cubicBezTo>
                  <a:pt x="2041585" y="-43219"/>
                  <a:pt x="2162131" y="57063"/>
                  <a:pt x="2427129" y="0"/>
                </a:cubicBezTo>
                <a:cubicBezTo>
                  <a:pt x="2709764" y="-12044"/>
                  <a:pt x="2912262" y="205623"/>
                  <a:pt x="2912566" y="485437"/>
                </a:cubicBezTo>
                <a:cubicBezTo>
                  <a:pt x="2951653" y="735481"/>
                  <a:pt x="2904848" y="844615"/>
                  <a:pt x="2912566" y="1068862"/>
                </a:cubicBezTo>
                <a:cubicBezTo>
                  <a:pt x="2920284" y="1293109"/>
                  <a:pt x="2889026" y="1457865"/>
                  <a:pt x="2912566" y="1710629"/>
                </a:cubicBezTo>
                <a:cubicBezTo>
                  <a:pt x="2936106" y="1963393"/>
                  <a:pt x="2876922" y="2026686"/>
                  <a:pt x="2912566" y="2235711"/>
                </a:cubicBezTo>
                <a:cubicBezTo>
                  <a:pt x="2948210" y="2444736"/>
                  <a:pt x="2894220" y="2740611"/>
                  <a:pt x="2912566" y="2877479"/>
                </a:cubicBezTo>
                <a:cubicBezTo>
                  <a:pt x="2930912" y="3014347"/>
                  <a:pt x="2873294" y="3140384"/>
                  <a:pt x="2912566" y="3402561"/>
                </a:cubicBezTo>
                <a:cubicBezTo>
                  <a:pt x="2938310" y="3598553"/>
                  <a:pt x="2699656" y="3960718"/>
                  <a:pt x="2427129" y="3887998"/>
                </a:cubicBezTo>
                <a:cubicBezTo>
                  <a:pt x="2238224" y="3945853"/>
                  <a:pt x="2042062" y="3865092"/>
                  <a:pt x="1902872" y="3887998"/>
                </a:cubicBezTo>
                <a:cubicBezTo>
                  <a:pt x="1763682" y="3910904"/>
                  <a:pt x="1629634" y="3834365"/>
                  <a:pt x="1398032" y="3887998"/>
                </a:cubicBezTo>
                <a:cubicBezTo>
                  <a:pt x="1166430" y="3941631"/>
                  <a:pt x="1167840" y="3865610"/>
                  <a:pt x="951443" y="3887998"/>
                </a:cubicBezTo>
                <a:cubicBezTo>
                  <a:pt x="735046" y="3910386"/>
                  <a:pt x="716591" y="3882272"/>
                  <a:pt x="485437" y="3887998"/>
                </a:cubicBezTo>
                <a:cubicBezTo>
                  <a:pt x="227044" y="3889689"/>
                  <a:pt x="-20394" y="3690955"/>
                  <a:pt x="0" y="3402561"/>
                </a:cubicBezTo>
                <a:cubicBezTo>
                  <a:pt x="-56138" y="3098762"/>
                  <a:pt x="16574" y="2892752"/>
                  <a:pt x="0" y="2760794"/>
                </a:cubicBezTo>
                <a:cubicBezTo>
                  <a:pt x="-16574" y="2628836"/>
                  <a:pt x="32807" y="2402837"/>
                  <a:pt x="0" y="2206540"/>
                </a:cubicBezTo>
                <a:cubicBezTo>
                  <a:pt x="-32807" y="2010243"/>
                  <a:pt x="12401" y="1853256"/>
                  <a:pt x="0" y="1593944"/>
                </a:cubicBezTo>
                <a:cubicBezTo>
                  <a:pt x="-12401" y="1334632"/>
                  <a:pt x="23368" y="1262357"/>
                  <a:pt x="0" y="1098033"/>
                </a:cubicBezTo>
                <a:cubicBezTo>
                  <a:pt x="-23368" y="933709"/>
                  <a:pt x="6506" y="695182"/>
                  <a:pt x="0" y="485437"/>
                </a:cubicBezTo>
                <a:close/>
              </a:path>
            </a:pathLst>
          </a:custGeom>
          <a:noFill/>
          <a:ln>
            <a:solidFill>
              <a:schemeClr val="tx1"/>
            </a:solidFill>
            <a:extLst>
              <a:ext uri="{C807C97D-BFC1-408E-A445-0C87EB9F89A2}">
                <ask:lineSketchStyleProps xmlns:ask="http://schemas.microsoft.com/office/drawing/2018/sketchyshapes" sd="1475949727">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 name="TextBox 23">
            <a:extLst>
              <a:ext uri="{FF2B5EF4-FFF2-40B4-BE49-F238E27FC236}">
                <a16:creationId xmlns:a16="http://schemas.microsoft.com/office/drawing/2014/main" id="{D50DE843-7CB3-47E9-A33F-93D02529BF92}"/>
              </a:ext>
            </a:extLst>
          </p:cNvPr>
          <p:cNvSpPr txBox="1"/>
          <p:nvPr/>
        </p:nvSpPr>
        <p:spPr>
          <a:xfrm>
            <a:off x="3062200" y="2738600"/>
            <a:ext cx="1750178" cy="1015663"/>
          </a:xfrm>
          <a:prstGeom prst="rect">
            <a:avLst/>
          </a:prstGeom>
          <a:noFill/>
        </p:spPr>
        <p:txBody>
          <a:bodyPr wrap="square" rtlCol="0">
            <a:spAutoFit/>
          </a:bodyPr>
          <a:lstStyle/>
          <a:p>
            <a:pPr algn="ctr"/>
            <a:r>
              <a:rPr lang="ar-JO" sz="6000" dirty="0">
                <a:solidFill>
                  <a:srgbClr val="421C58"/>
                </a:solidFill>
                <a:latin typeface="Andalus" panose="02020603050405020304" pitchFamily="18" charset="-78"/>
                <a:cs typeface="Andalus" panose="02020603050405020304" pitchFamily="18" charset="-78"/>
              </a:rPr>
              <a:t>أحلام</a:t>
            </a:r>
            <a:endParaRPr lang="pl-PL" sz="6000" dirty="0">
              <a:solidFill>
                <a:srgbClr val="421C58"/>
              </a:solidFill>
              <a:latin typeface="Andalus" panose="02020603050405020304" pitchFamily="18" charset="-78"/>
              <a:cs typeface="Andalus" panose="02020603050405020304" pitchFamily="18" charset="-78"/>
            </a:endParaRPr>
          </a:p>
        </p:txBody>
      </p:sp>
      <p:pic>
        <p:nvPicPr>
          <p:cNvPr id="9" name="Graphic 8" descr="Podcast with solid fill">
            <a:extLst>
              <a:ext uri="{FF2B5EF4-FFF2-40B4-BE49-F238E27FC236}">
                <a16:creationId xmlns:a16="http://schemas.microsoft.com/office/drawing/2014/main" id="{1BF8B6CF-9993-47F3-821D-DB4120C4AA5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480089" y="3521824"/>
            <a:ext cx="914400" cy="914400"/>
          </a:xfrm>
          <a:prstGeom prst="rect">
            <a:avLst/>
          </a:prstGeom>
        </p:spPr>
      </p:pic>
    </p:spTree>
    <p:extLst>
      <p:ext uri="{BB962C8B-B14F-4D97-AF65-F5344CB8AC3E}">
        <p14:creationId xmlns:p14="http://schemas.microsoft.com/office/powerpoint/2010/main" val="26634366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 presetClass="mediacall" presetSubtype="0" fill="hold" nodeType="withEffect">
                                  <p:stCondLst>
                                    <p:cond delay="0"/>
                                  </p:stCondLst>
                                  <p:childTnLst>
                                    <p:cmd type="call" cmd="playFrom(0.0)">
                                      <p:cBhvr>
                                        <p:cTn id="9" dur="24996" fill="hold"/>
                                        <p:tgtEl>
                                          <p:spTgt spid="4"/>
                                        </p:tgtEl>
                                      </p:cBhvr>
                                    </p:cmd>
                                  </p:childTnLst>
                                </p:cTn>
                              </p:par>
                              <p:par>
                                <p:cTn id="10" presetID="10"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4"/>
                </p:tgtEl>
              </p:cMediaNode>
            </p:audio>
          </p:childTnLst>
        </p:cTn>
      </p:par>
    </p:tnLst>
    <p:bldLst>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7550"/>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1BC6DCA-409B-4446-8BA6-F1C45A62A14E}"/>
              </a:ext>
            </a:extLst>
          </p:cNvPr>
          <p:cNvSpPr txBox="1"/>
          <p:nvPr/>
        </p:nvSpPr>
        <p:spPr>
          <a:xfrm>
            <a:off x="5128145" y="215821"/>
            <a:ext cx="2373130" cy="707886"/>
          </a:xfrm>
          <a:prstGeom prst="rect">
            <a:avLst/>
          </a:prstGeom>
          <a:noFill/>
        </p:spPr>
        <p:txBody>
          <a:bodyPr wrap="square" rtlCol="0">
            <a:spAutoFit/>
          </a:bodyPr>
          <a:lstStyle/>
          <a:p>
            <a:pPr algn="r"/>
            <a:r>
              <a:rPr lang="ar-JO" sz="4000" b="1" dirty="0">
                <a:solidFill>
                  <a:srgbClr val="421C58"/>
                </a:solidFill>
                <a:latin typeface="Sakkal Majalla" panose="02000000000000000000" pitchFamily="2" charset="-78"/>
                <a:cs typeface="Sakkal Majalla" panose="02000000000000000000" pitchFamily="2" charset="-78"/>
              </a:rPr>
              <a:t>أعضاء الفريــق</a:t>
            </a:r>
            <a:endParaRPr lang="pl-PL" sz="2400" dirty="0">
              <a:solidFill>
                <a:srgbClr val="421C58"/>
              </a:solidFill>
              <a:latin typeface="Sakkal Majalla" panose="02000000000000000000" pitchFamily="2" charset="-78"/>
              <a:cs typeface="Sakkal Majalla" panose="02000000000000000000" pitchFamily="2" charset="-78"/>
            </a:endParaRPr>
          </a:p>
        </p:txBody>
      </p:sp>
      <p:sp>
        <p:nvSpPr>
          <p:cNvPr id="17" name="Isosceles Triangle 16">
            <a:extLst>
              <a:ext uri="{FF2B5EF4-FFF2-40B4-BE49-F238E27FC236}">
                <a16:creationId xmlns:a16="http://schemas.microsoft.com/office/drawing/2014/main" id="{9DDEE5D2-ECFA-48CD-89DB-F4775C4358DB}"/>
              </a:ext>
            </a:extLst>
          </p:cNvPr>
          <p:cNvSpPr/>
          <p:nvPr/>
        </p:nvSpPr>
        <p:spPr>
          <a:xfrm rot="13438515">
            <a:off x="195208" y="6044523"/>
            <a:ext cx="864496" cy="507556"/>
          </a:xfrm>
          <a:prstGeom prst="triangle">
            <a:avLst/>
          </a:prstGeom>
          <a:solidFill>
            <a:srgbClr val="3CC0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sp>
        <p:nvSpPr>
          <p:cNvPr id="18" name="Isosceles Triangle 17">
            <a:extLst>
              <a:ext uri="{FF2B5EF4-FFF2-40B4-BE49-F238E27FC236}">
                <a16:creationId xmlns:a16="http://schemas.microsoft.com/office/drawing/2014/main" id="{14E92A8F-E869-49F4-85B3-2028FC36C105}"/>
              </a:ext>
            </a:extLst>
          </p:cNvPr>
          <p:cNvSpPr/>
          <p:nvPr/>
        </p:nvSpPr>
        <p:spPr>
          <a:xfrm rot="13438515">
            <a:off x="314141" y="6028585"/>
            <a:ext cx="851534" cy="525520"/>
          </a:xfrm>
          <a:prstGeom prst="triangl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bg1"/>
              </a:solidFill>
            </a:endParaRPr>
          </a:p>
        </p:txBody>
      </p:sp>
      <p:pic>
        <p:nvPicPr>
          <p:cNvPr id="19" name="Graphic 18" descr="Star outline">
            <a:extLst>
              <a:ext uri="{FF2B5EF4-FFF2-40B4-BE49-F238E27FC236}">
                <a16:creationId xmlns:a16="http://schemas.microsoft.com/office/drawing/2014/main" id="{495E9434-A713-42D3-90F4-4796C17CDF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9988" y="2059613"/>
            <a:ext cx="257628" cy="257628"/>
          </a:xfrm>
          <a:prstGeom prst="rect">
            <a:avLst/>
          </a:prstGeom>
        </p:spPr>
      </p:pic>
      <p:pic>
        <p:nvPicPr>
          <p:cNvPr id="20" name="Graphic 19" descr="Star outline">
            <a:extLst>
              <a:ext uri="{FF2B5EF4-FFF2-40B4-BE49-F238E27FC236}">
                <a16:creationId xmlns:a16="http://schemas.microsoft.com/office/drawing/2014/main" id="{3721B949-2437-4E2B-A10A-66C32A05453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44456" y="5490955"/>
            <a:ext cx="157823" cy="157823"/>
          </a:xfrm>
          <a:prstGeom prst="rect">
            <a:avLst/>
          </a:prstGeom>
        </p:spPr>
      </p:pic>
      <p:sp>
        <p:nvSpPr>
          <p:cNvPr id="2" name="Oval 1">
            <a:extLst>
              <a:ext uri="{FF2B5EF4-FFF2-40B4-BE49-F238E27FC236}">
                <a16:creationId xmlns:a16="http://schemas.microsoft.com/office/drawing/2014/main" id="{6A27028D-79E2-41C3-9345-F2359FC9469F}"/>
              </a:ext>
            </a:extLst>
          </p:cNvPr>
          <p:cNvSpPr/>
          <p:nvPr/>
        </p:nvSpPr>
        <p:spPr>
          <a:xfrm>
            <a:off x="81123" y="76939"/>
            <a:ext cx="1027341" cy="994470"/>
          </a:xfrm>
          <a:prstGeom prst="ellipse">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 name="Oval 20">
            <a:extLst>
              <a:ext uri="{FF2B5EF4-FFF2-40B4-BE49-F238E27FC236}">
                <a16:creationId xmlns:a16="http://schemas.microsoft.com/office/drawing/2014/main" id="{12B2D878-D7B0-4EF5-95CB-E50171EA3716}"/>
              </a:ext>
            </a:extLst>
          </p:cNvPr>
          <p:cNvSpPr/>
          <p:nvPr/>
        </p:nvSpPr>
        <p:spPr>
          <a:xfrm>
            <a:off x="390255" y="595937"/>
            <a:ext cx="409075" cy="403752"/>
          </a:xfrm>
          <a:prstGeom prst="ellipse">
            <a:avLst/>
          </a:prstGeom>
          <a:solidFill>
            <a:srgbClr val="F575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 name="Oval 22">
            <a:extLst>
              <a:ext uri="{FF2B5EF4-FFF2-40B4-BE49-F238E27FC236}">
                <a16:creationId xmlns:a16="http://schemas.microsoft.com/office/drawing/2014/main" id="{0CD8ABDC-ADDF-4025-92A0-0EC107EF2FCC}"/>
              </a:ext>
            </a:extLst>
          </p:cNvPr>
          <p:cNvSpPr/>
          <p:nvPr/>
        </p:nvSpPr>
        <p:spPr>
          <a:xfrm>
            <a:off x="452715" y="475227"/>
            <a:ext cx="409075" cy="403752"/>
          </a:xfrm>
          <a:custGeom>
            <a:avLst/>
            <a:gdLst>
              <a:gd name="connsiteX0" fmla="*/ 0 w 409075"/>
              <a:gd name="connsiteY0" fmla="*/ 201876 h 403752"/>
              <a:gd name="connsiteX1" fmla="*/ 204538 w 409075"/>
              <a:gd name="connsiteY1" fmla="*/ 0 h 403752"/>
              <a:gd name="connsiteX2" fmla="*/ 409076 w 409075"/>
              <a:gd name="connsiteY2" fmla="*/ 201876 h 403752"/>
              <a:gd name="connsiteX3" fmla="*/ 204538 w 409075"/>
              <a:gd name="connsiteY3" fmla="*/ 403752 h 403752"/>
              <a:gd name="connsiteX4" fmla="*/ 0 w 409075"/>
              <a:gd name="connsiteY4" fmla="*/ 201876 h 4037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075" h="403752" extrusionOk="0">
                <a:moveTo>
                  <a:pt x="0" y="201876"/>
                </a:moveTo>
                <a:cubicBezTo>
                  <a:pt x="-1100" y="100455"/>
                  <a:pt x="92048" y="-2454"/>
                  <a:pt x="204538" y="0"/>
                </a:cubicBezTo>
                <a:cubicBezTo>
                  <a:pt x="337050" y="-2866"/>
                  <a:pt x="424018" y="78937"/>
                  <a:pt x="409076" y="201876"/>
                </a:cubicBezTo>
                <a:cubicBezTo>
                  <a:pt x="422880" y="316095"/>
                  <a:pt x="337728" y="386026"/>
                  <a:pt x="204538" y="403752"/>
                </a:cubicBezTo>
                <a:cubicBezTo>
                  <a:pt x="87219" y="407487"/>
                  <a:pt x="8902" y="310993"/>
                  <a:pt x="0" y="201876"/>
                </a:cubicBezTo>
                <a:close/>
              </a:path>
            </a:pathLst>
          </a:custGeom>
          <a:noFill/>
          <a:ln>
            <a:solidFill>
              <a:schemeClr val="bg1"/>
            </a:solidFill>
            <a:extLst>
              <a:ext uri="{C807C97D-BFC1-408E-A445-0C87EB9F89A2}">
                <ask:lineSketchStyleProps xmlns:ask="http://schemas.microsoft.com/office/drawing/2018/sketchyshapes" sd="3995233327">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TextBox 29">
            <a:extLst>
              <a:ext uri="{FF2B5EF4-FFF2-40B4-BE49-F238E27FC236}">
                <a16:creationId xmlns:a16="http://schemas.microsoft.com/office/drawing/2014/main" id="{76D72426-0B80-487C-8B74-A3C460230F96}"/>
              </a:ext>
            </a:extLst>
          </p:cNvPr>
          <p:cNvSpPr txBox="1"/>
          <p:nvPr/>
        </p:nvSpPr>
        <p:spPr>
          <a:xfrm>
            <a:off x="8401238" y="1176005"/>
            <a:ext cx="2057806" cy="584775"/>
          </a:xfrm>
          <a:prstGeom prst="rect">
            <a:avLst/>
          </a:prstGeom>
          <a:noFill/>
        </p:spPr>
        <p:txBody>
          <a:bodyPr wrap="square" rtlCol="0">
            <a:spAutoFit/>
          </a:bodyPr>
          <a:lstStyle/>
          <a:p>
            <a:pPr algn="r"/>
            <a:r>
              <a:rPr lang="ar-JO" sz="3200" b="1" i="0" u="none" strike="noStrike" dirty="0">
                <a:solidFill>
                  <a:schemeClr val="bg1"/>
                </a:solidFill>
                <a:effectLst/>
                <a:latin typeface="Sakkal Majalla" panose="02000000000000000000" pitchFamily="2" charset="-78"/>
                <a:cs typeface="Sakkal Majalla" panose="02000000000000000000" pitchFamily="2" charset="-78"/>
              </a:rPr>
              <a:t>بلال:</a:t>
            </a:r>
            <a:endParaRPr lang="pl-PL" dirty="0">
              <a:solidFill>
                <a:schemeClr val="bg1"/>
              </a:solidFill>
              <a:latin typeface="Sakkal Majalla" panose="02000000000000000000" pitchFamily="2" charset="-78"/>
              <a:cs typeface="Sakkal Majalla" panose="02000000000000000000" pitchFamily="2" charset="-78"/>
            </a:endParaRPr>
          </a:p>
        </p:txBody>
      </p:sp>
      <p:sp>
        <p:nvSpPr>
          <p:cNvPr id="31" name="TextBox 30">
            <a:extLst>
              <a:ext uri="{FF2B5EF4-FFF2-40B4-BE49-F238E27FC236}">
                <a16:creationId xmlns:a16="http://schemas.microsoft.com/office/drawing/2014/main" id="{B7BFD6AD-68C4-4B0F-BD79-C7637B492243}"/>
              </a:ext>
            </a:extLst>
          </p:cNvPr>
          <p:cNvSpPr txBox="1"/>
          <p:nvPr/>
        </p:nvSpPr>
        <p:spPr>
          <a:xfrm>
            <a:off x="5860104" y="1822336"/>
            <a:ext cx="4598260" cy="1200329"/>
          </a:xfrm>
          <a:prstGeom prst="rect">
            <a:avLst/>
          </a:prstGeom>
          <a:noFill/>
        </p:spPr>
        <p:txBody>
          <a:bodyPr wrap="square">
            <a:spAutoFit/>
          </a:bodyPr>
          <a:lstStyle/>
          <a:p>
            <a:pPr algn="r" rtl="1"/>
            <a:r>
              <a:rPr lang="ar-JO" sz="2400" b="1" i="0" u="none" strike="noStrike" dirty="0">
                <a:solidFill>
                  <a:schemeClr val="bg1"/>
                </a:solidFill>
                <a:effectLst/>
                <a:latin typeface="Sakkal Majalla" panose="02000000000000000000" pitchFamily="2" charset="-78"/>
                <a:cs typeface="Sakkal Majalla" panose="02000000000000000000" pitchFamily="2" charset="-78"/>
              </a:rPr>
              <a:t>متخصص في تعليم اللغة العربية لغير الناطقين بها، ومحاضر في إحدى الجامعات التركية، وفي الأزهر سابقًا</a:t>
            </a:r>
            <a:endParaRPr lang="en-US" sz="2400" b="1" dirty="0">
              <a:solidFill>
                <a:schemeClr val="bg1"/>
              </a:solidFill>
              <a:latin typeface="Sakkal Majalla" panose="02000000000000000000" pitchFamily="2" charset="-78"/>
              <a:cs typeface="Sakkal Majalla" panose="02000000000000000000" pitchFamily="2" charset="-78"/>
            </a:endParaRPr>
          </a:p>
        </p:txBody>
      </p:sp>
      <p:sp>
        <p:nvSpPr>
          <p:cNvPr id="34" name="Rectangle 33">
            <a:extLst>
              <a:ext uri="{FF2B5EF4-FFF2-40B4-BE49-F238E27FC236}">
                <a16:creationId xmlns:a16="http://schemas.microsoft.com/office/drawing/2014/main" id="{43716821-4C3A-42C5-A33E-82FF47D0CF5D}"/>
              </a:ext>
            </a:extLst>
          </p:cNvPr>
          <p:cNvSpPr/>
          <p:nvPr/>
        </p:nvSpPr>
        <p:spPr>
          <a:xfrm rot="1249743">
            <a:off x="10891532" y="1226459"/>
            <a:ext cx="258857" cy="269845"/>
          </a:xfrm>
          <a:prstGeom prst="rect">
            <a:avLst/>
          </a:prstGeom>
          <a:solidFill>
            <a:srgbClr val="FFCA6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 name="Rectangle 34">
            <a:extLst>
              <a:ext uri="{FF2B5EF4-FFF2-40B4-BE49-F238E27FC236}">
                <a16:creationId xmlns:a16="http://schemas.microsoft.com/office/drawing/2014/main" id="{2953A51B-D8F0-4500-8C4B-7D640A6E01C7}"/>
              </a:ext>
            </a:extLst>
          </p:cNvPr>
          <p:cNvSpPr/>
          <p:nvPr/>
        </p:nvSpPr>
        <p:spPr>
          <a:xfrm rot="1249743">
            <a:off x="10793082" y="1298486"/>
            <a:ext cx="243700" cy="2753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pic>
        <p:nvPicPr>
          <p:cNvPr id="45" name="Graphic 44" descr="Star outline">
            <a:extLst>
              <a:ext uri="{FF2B5EF4-FFF2-40B4-BE49-F238E27FC236}">
                <a16:creationId xmlns:a16="http://schemas.microsoft.com/office/drawing/2014/main" id="{8073F36D-279A-4ED3-9B9C-9034F0A8C60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3834" y="5490955"/>
            <a:ext cx="157823" cy="157823"/>
          </a:xfrm>
          <a:prstGeom prst="rect">
            <a:avLst/>
          </a:prstGeom>
        </p:spPr>
      </p:pic>
      <p:sp>
        <p:nvSpPr>
          <p:cNvPr id="6" name="Rectangle: Rounded Corners 5">
            <a:extLst>
              <a:ext uri="{FF2B5EF4-FFF2-40B4-BE49-F238E27FC236}">
                <a16:creationId xmlns:a16="http://schemas.microsoft.com/office/drawing/2014/main" id="{2B09E7FA-BA21-4049-8FDC-6E2290575C28}"/>
              </a:ext>
            </a:extLst>
          </p:cNvPr>
          <p:cNvSpPr/>
          <p:nvPr/>
        </p:nvSpPr>
        <p:spPr>
          <a:xfrm>
            <a:off x="2334480" y="1760780"/>
            <a:ext cx="2912566" cy="3887998"/>
          </a:xfrm>
          <a:prstGeom prst="roundRect">
            <a:avLst/>
          </a:prstGeom>
          <a:solidFill>
            <a:srgbClr val="FFC6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 name="Rectangle: Rounded Corners 21">
            <a:extLst>
              <a:ext uri="{FF2B5EF4-FFF2-40B4-BE49-F238E27FC236}">
                <a16:creationId xmlns:a16="http://schemas.microsoft.com/office/drawing/2014/main" id="{C9FA05A7-FD81-4238-B322-C5E3AB479E09}"/>
              </a:ext>
            </a:extLst>
          </p:cNvPr>
          <p:cNvSpPr/>
          <p:nvPr/>
        </p:nvSpPr>
        <p:spPr>
          <a:xfrm>
            <a:off x="2481006" y="1681868"/>
            <a:ext cx="2912566" cy="3887998"/>
          </a:xfrm>
          <a:custGeom>
            <a:avLst/>
            <a:gdLst>
              <a:gd name="connsiteX0" fmla="*/ 0 w 2912566"/>
              <a:gd name="connsiteY0" fmla="*/ 485437 h 3887998"/>
              <a:gd name="connsiteX1" fmla="*/ 485437 w 2912566"/>
              <a:gd name="connsiteY1" fmla="*/ 0 h 3887998"/>
              <a:gd name="connsiteX2" fmla="*/ 970860 w 2912566"/>
              <a:gd name="connsiteY2" fmla="*/ 0 h 3887998"/>
              <a:gd name="connsiteX3" fmla="*/ 1417449 w 2912566"/>
              <a:gd name="connsiteY3" fmla="*/ 0 h 3887998"/>
              <a:gd name="connsiteX4" fmla="*/ 1883455 w 2912566"/>
              <a:gd name="connsiteY4" fmla="*/ 0 h 3887998"/>
              <a:gd name="connsiteX5" fmla="*/ 2427129 w 2912566"/>
              <a:gd name="connsiteY5" fmla="*/ 0 h 3887998"/>
              <a:gd name="connsiteX6" fmla="*/ 2912566 w 2912566"/>
              <a:gd name="connsiteY6" fmla="*/ 485437 h 3887998"/>
              <a:gd name="connsiteX7" fmla="*/ 2912566 w 2912566"/>
              <a:gd name="connsiteY7" fmla="*/ 1068862 h 3887998"/>
              <a:gd name="connsiteX8" fmla="*/ 2912566 w 2912566"/>
              <a:gd name="connsiteY8" fmla="*/ 1710629 h 3887998"/>
              <a:gd name="connsiteX9" fmla="*/ 2912566 w 2912566"/>
              <a:gd name="connsiteY9" fmla="*/ 2235711 h 3887998"/>
              <a:gd name="connsiteX10" fmla="*/ 2912566 w 2912566"/>
              <a:gd name="connsiteY10" fmla="*/ 2877479 h 3887998"/>
              <a:gd name="connsiteX11" fmla="*/ 2912566 w 2912566"/>
              <a:gd name="connsiteY11" fmla="*/ 3402561 h 3887998"/>
              <a:gd name="connsiteX12" fmla="*/ 2427129 w 2912566"/>
              <a:gd name="connsiteY12" fmla="*/ 3887998 h 3887998"/>
              <a:gd name="connsiteX13" fmla="*/ 1902872 w 2912566"/>
              <a:gd name="connsiteY13" fmla="*/ 3887998 h 3887998"/>
              <a:gd name="connsiteX14" fmla="*/ 1398032 w 2912566"/>
              <a:gd name="connsiteY14" fmla="*/ 3887998 h 3887998"/>
              <a:gd name="connsiteX15" fmla="*/ 951443 w 2912566"/>
              <a:gd name="connsiteY15" fmla="*/ 3887998 h 3887998"/>
              <a:gd name="connsiteX16" fmla="*/ 485437 w 2912566"/>
              <a:gd name="connsiteY16" fmla="*/ 3887998 h 3887998"/>
              <a:gd name="connsiteX17" fmla="*/ 0 w 2912566"/>
              <a:gd name="connsiteY17" fmla="*/ 3402561 h 3887998"/>
              <a:gd name="connsiteX18" fmla="*/ 0 w 2912566"/>
              <a:gd name="connsiteY18" fmla="*/ 2760794 h 3887998"/>
              <a:gd name="connsiteX19" fmla="*/ 0 w 2912566"/>
              <a:gd name="connsiteY19" fmla="*/ 2206540 h 3887998"/>
              <a:gd name="connsiteX20" fmla="*/ 0 w 2912566"/>
              <a:gd name="connsiteY20" fmla="*/ 1593944 h 3887998"/>
              <a:gd name="connsiteX21" fmla="*/ 0 w 2912566"/>
              <a:gd name="connsiteY21" fmla="*/ 1098033 h 3887998"/>
              <a:gd name="connsiteX22" fmla="*/ 0 w 2912566"/>
              <a:gd name="connsiteY22" fmla="*/ 485437 h 388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2566" h="3887998" extrusionOk="0">
                <a:moveTo>
                  <a:pt x="0" y="485437"/>
                </a:moveTo>
                <a:cubicBezTo>
                  <a:pt x="63337" y="246322"/>
                  <a:pt x="221781" y="35171"/>
                  <a:pt x="485437" y="0"/>
                </a:cubicBezTo>
                <a:cubicBezTo>
                  <a:pt x="643952" y="-40063"/>
                  <a:pt x="774575" y="44826"/>
                  <a:pt x="970860" y="0"/>
                </a:cubicBezTo>
                <a:cubicBezTo>
                  <a:pt x="1167145" y="-44826"/>
                  <a:pt x="1307828" y="13195"/>
                  <a:pt x="1417449" y="0"/>
                </a:cubicBezTo>
                <a:cubicBezTo>
                  <a:pt x="1527070" y="-13195"/>
                  <a:pt x="1725325" y="43219"/>
                  <a:pt x="1883455" y="0"/>
                </a:cubicBezTo>
                <a:cubicBezTo>
                  <a:pt x="2041585" y="-43219"/>
                  <a:pt x="2162131" y="57063"/>
                  <a:pt x="2427129" y="0"/>
                </a:cubicBezTo>
                <a:cubicBezTo>
                  <a:pt x="2709764" y="-12044"/>
                  <a:pt x="2912262" y="205623"/>
                  <a:pt x="2912566" y="485437"/>
                </a:cubicBezTo>
                <a:cubicBezTo>
                  <a:pt x="2951653" y="735481"/>
                  <a:pt x="2904848" y="844615"/>
                  <a:pt x="2912566" y="1068862"/>
                </a:cubicBezTo>
                <a:cubicBezTo>
                  <a:pt x="2920284" y="1293109"/>
                  <a:pt x="2889026" y="1457865"/>
                  <a:pt x="2912566" y="1710629"/>
                </a:cubicBezTo>
                <a:cubicBezTo>
                  <a:pt x="2936106" y="1963393"/>
                  <a:pt x="2876922" y="2026686"/>
                  <a:pt x="2912566" y="2235711"/>
                </a:cubicBezTo>
                <a:cubicBezTo>
                  <a:pt x="2948210" y="2444736"/>
                  <a:pt x="2894220" y="2740611"/>
                  <a:pt x="2912566" y="2877479"/>
                </a:cubicBezTo>
                <a:cubicBezTo>
                  <a:pt x="2930912" y="3014347"/>
                  <a:pt x="2873294" y="3140384"/>
                  <a:pt x="2912566" y="3402561"/>
                </a:cubicBezTo>
                <a:cubicBezTo>
                  <a:pt x="2938310" y="3598553"/>
                  <a:pt x="2699656" y="3960718"/>
                  <a:pt x="2427129" y="3887998"/>
                </a:cubicBezTo>
                <a:cubicBezTo>
                  <a:pt x="2238224" y="3945853"/>
                  <a:pt x="2042062" y="3865092"/>
                  <a:pt x="1902872" y="3887998"/>
                </a:cubicBezTo>
                <a:cubicBezTo>
                  <a:pt x="1763682" y="3910904"/>
                  <a:pt x="1629634" y="3834365"/>
                  <a:pt x="1398032" y="3887998"/>
                </a:cubicBezTo>
                <a:cubicBezTo>
                  <a:pt x="1166430" y="3941631"/>
                  <a:pt x="1167840" y="3865610"/>
                  <a:pt x="951443" y="3887998"/>
                </a:cubicBezTo>
                <a:cubicBezTo>
                  <a:pt x="735046" y="3910386"/>
                  <a:pt x="716591" y="3882272"/>
                  <a:pt x="485437" y="3887998"/>
                </a:cubicBezTo>
                <a:cubicBezTo>
                  <a:pt x="227044" y="3889689"/>
                  <a:pt x="-20394" y="3690955"/>
                  <a:pt x="0" y="3402561"/>
                </a:cubicBezTo>
                <a:cubicBezTo>
                  <a:pt x="-56138" y="3098762"/>
                  <a:pt x="16574" y="2892752"/>
                  <a:pt x="0" y="2760794"/>
                </a:cubicBezTo>
                <a:cubicBezTo>
                  <a:pt x="-16574" y="2628836"/>
                  <a:pt x="32807" y="2402837"/>
                  <a:pt x="0" y="2206540"/>
                </a:cubicBezTo>
                <a:cubicBezTo>
                  <a:pt x="-32807" y="2010243"/>
                  <a:pt x="12401" y="1853256"/>
                  <a:pt x="0" y="1593944"/>
                </a:cubicBezTo>
                <a:cubicBezTo>
                  <a:pt x="-12401" y="1334632"/>
                  <a:pt x="23368" y="1262357"/>
                  <a:pt x="0" y="1098033"/>
                </a:cubicBezTo>
                <a:cubicBezTo>
                  <a:pt x="-23368" y="933709"/>
                  <a:pt x="6506" y="695182"/>
                  <a:pt x="0" y="485437"/>
                </a:cubicBezTo>
                <a:close/>
              </a:path>
            </a:pathLst>
          </a:custGeom>
          <a:noFill/>
          <a:ln>
            <a:solidFill>
              <a:schemeClr val="tx1"/>
            </a:solidFill>
            <a:extLst>
              <a:ext uri="{C807C97D-BFC1-408E-A445-0C87EB9F89A2}">
                <ask:lineSketchStyleProps xmlns:ask="http://schemas.microsoft.com/office/drawing/2018/sketchyshapes" sd="1475949727">
                  <a:prstGeom prst="roundRect">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 name="TextBox 23">
            <a:extLst>
              <a:ext uri="{FF2B5EF4-FFF2-40B4-BE49-F238E27FC236}">
                <a16:creationId xmlns:a16="http://schemas.microsoft.com/office/drawing/2014/main" id="{D50DE843-7CB3-47E9-A33F-93D02529BF92}"/>
              </a:ext>
            </a:extLst>
          </p:cNvPr>
          <p:cNvSpPr txBox="1"/>
          <p:nvPr/>
        </p:nvSpPr>
        <p:spPr>
          <a:xfrm>
            <a:off x="3062200" y="2738600"/>
            <a:ext cx="1750178" cy="1015663"/>
          </a:xfrm>
          <a:prstGeom prst="rect">
            <a:avLst/>
          </a:prstGeom>
          <a:noFill/>
        </p:spPr>
        <p:txBody>
          <a:bodyPr wrap="square" rtlCol="0">
            <a:spAutoFit/>
          </a:bodyPr>
          <a:lstStyle/>
          <a:p>
            <a:pPr algn="ctr"/>
            <a:r>
              <a:rPr lang="ar-JO" sz="6000" dirty="0">
                <a:solidFill>
                  <a:srgbClr val="421C58"/>
                </a:solidFill>
                <a:latin typeface="Andalus" panose="02020603050405020304" pitchFamily="18" charset="-78"/>
                <a:cs typeface="Andalus" panose="02020603050405020304" pitchFamily="18" charset="-78"/>
              </a:rPr>
              <a:t>بلال</a:t>
            </a:r>
            <a:endParaRPr lang="pl-PL" sz="6000" dirty="0">
              <a:solidFill>
                <a:srgbClr val="421C58"/>
              </a:solidFill>
              <a:latin typeface="Andalus" panose="02020603050405020304" pitchFamily="18" charset="-78"/>
              <a:cs typeface="Andalus" panose="02020603050405020304" pitchFamily="18" charset="-78"/>
            </a:endParaRPr>
          </a:p>
        </p:txBody>
      </p:sp>
      <p:pic>
        <p:nvPicPr>
          <p:cNvPr id="9" name="Graphic 8" descr="Podcast with solid fill">
            <a:extLst>
              <a:ext uri="{FF2B5EF4-FFF2-40B4-BE49-F238E27FC236}">
                <a16:creationId xmlns:a16="http://schemas.microsoft.com/office/drawing/2014/main" id="{1BF8B6CF-9993-47F3-821D-DB4120C4AA5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80089" y="3521824"/>
            <a:ext cx="914400" cy="914400"/>
          </a:xfrm>
          <a:prstGeom prst="rect">
            <a:avLst/>
          </a:prstGeom>
        </p:spPr>
      </p:pic>
    </p:spTree>
    <p:extLst>
      <p:ext uri="{BB962C8B-B14F-4D97-AF65-F5344CB8AC3E}">
        <p14:creationId xmlns:p14="http://schemas.microsoft.com/office/powerpoint/2010/main" val="33235754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TotalTime>
  <Words>305</Words>
  <Application>Microsoft Office PowerPoint</Application>
  <PresentationFormat>Widescreen</PresentationFormat>
  <Paragraphs>43</Paragraphs>
  <Slides>10</Slides>
  <Notes>0</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Abadi</vt:lpstr>
      <vt:lpstr>Andalus</vt:lpstr>
      <vt:lpstr>Arial</vt:lpstr>
      <vt:lpstr>Calibri</vt:lpstr>
      <vt:lpstr>Calibri Light</vt:lpstr>
      <vt:lpstr>Sakkal Majalla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Farah Atieh</dc:creator>
  <cp:lastModifiedBy>FRH0142772</cp:lastModifiedBy>
  <cp:revision>2</cp:revision>
  <dcterms:created xsi:type="dcterms:W3CDTF">2022-05-09T15:07:36Z</dcterms:created>
  <dcterms:modified xsi:type="dcterms:W3CDTF">2022-05-09T18:40:35Z</dcterms:modified>
</cp:coreProperties>
</file>

<file path=docProps/thumbnail.jpeg>
</file>